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78"/>
  </p:notesMasterIdLst>
  <p:sldIdLst>
    <p:sldId id="256" r:id="rId5"/>
    <p:sldId id="258" r:id="rId6"/>
    <p:sldId id="325" r:id="rId7"/>
    <p:sldId id="324" r:id="rId8"/>
    <p:sldId id="581" r:id="rId9"/>
    <p:sldId id="756" r:id="rId10"/>
    <p:sldId id="757" r:id="rId11"/>
    <p:sldId id="758" r:id="rId12"/>
    <p:sldId id="759" r:id="rId13"/>
    <p:sldId id="760" r:id="rId14"/>
    <p:sldId id="761" r:id="rId15"/>
    <p:sldId id="762" r:id="rId16"/>
    <p:sldId id="800" r:id="rId17"/>
    <p:sldId id="801" r:id="rId18"/>
    <p:sldId id="850" r:id="rId19"/>
    <p:sldId id="763" r:id="rId20"/>
    <p:sldId id="648" r:id="rId21"/>
    <p:sldId id="649" r:id="rId22"/>
    <p:sldId id="650" r:id="rId23"/>
    <p:sldId id="651" r:id="rId24"/>
    <p:sldId id="652" r:id="rId25"/>
    <p:sldId id="653" r:id="rId26"/>
    <p:sldId id="654" r:id="rId27"/>
    <p:sldId id="655" r:id="rId28"/>
    <p:sldId id="656" r:id="rId29"/>
    <p:sldId id="657" r:id="rId30"/>
    <p:sldId id="658" r:id="rId31"/>
    <p:sldId id="659" r:id="rId32"/>
    <p:sldId id="660" r:id="rId33"/>
    <p:sldId id="661" r:id="rId34"/>
    <p:sldId id="662" r:id="rId35"/>
    <p:sldId id="663" r:id="rId36"/>
    <p:sldId id="851" r:id="rId37"/>
    <p:sldId id="846" r:id="rId38"/>
    <p:sldId id="843" r:id="rId39"/>
    <p:sldId id="688" r:id="rId40"/>
    <p:sldId id="749" r:id="rId41"/>
    <p:sldId id="805" r:id="rId42"/>
    <p:sldId id="806" r:id="rId43"/>
    <p:sldId id="807" r:id="rId44"/>
    <p:sldId id="808" r:id="rId45"/>
    <p:sldId id="809" r:id="rId46"/>
    <p:sldId id="810" r:id="rId47"/>
    <p:sldId id="811" r:id="rId48"/>
    <p:sldId id="812" r:id="rId49"/>
    <p:sldId id="813" r:id="rId50"/>
    <p:sldId id="814" r:id="rId51"/>
    <p:sldId id="815" r:id="rId52"/>
    <p:sldId id="816" r:id="rId53"/>
    <p:sldId id="817" r:id="rId54"/>
    <p:sldId id="818" r:id="rId55"/>
    <p:sldId id="819" r:id="rId56"/>
    <p:sldId id="820" r:id="rId57"/>
    <p:sldId id="821" r:id="rId58"/>
    <p:sldId id="822" r:id="rId59"/>
    <p:sldId id="823" r:id="rId60"/>
    <p:sldId id="824" r:id="rId61"/>
    <p:sldId id="825" r:id="rId62"/>
    <p:sldId id="826" r:id="rId63"/>
    <p:sldId id="827" r:id="rId64"/>
    <p:sldId id="852" r:id="rId65"/>
    <p:sldId id="803" r:id="rId66"/>
    <p:sldId id="804" r:id="rId67"/>
    <p:sldId id="750" r:id="rId68"/>
    <p:sldId id="751" r:id="rId69"/>
    <p:sldId id="752" r:id="rId70"/>
    <p:sldId id="753" r:id="rId71"/>
    <p:sldId id="853" r:id="rId72"/>
    <p:sldId id="844" r:id="rId73"/>
    <p:sldId id="848" r:id="rId74"/>
    <p:sldId id="849" r:id="rId75"/>
    <p:sldId id="575" r:id="rId76"/>
    <p:sldId id="322" r:id="rId7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58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D112D5-67A9-4795-98D4-FA7D282E6CDF}" v="3" dt="2024-05-24T15:10:34.0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94"/>
  </p:normalViewPr>
  <p:slideViewPr>
    <p:cSldViewPr snapToGrid="0">
      <p:cViewPr varScale="1">
        <p:scale>
          <a:sx n="90" d="100"/>
          <a:sy n="90" d="100"/>
        </p:scale>
        <p:origin x="8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tableStyles" Target="tableStyle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7908B5-B947-AF4B-9A57-9C6C216E872B}" type="datetimeFigureOut">
              <a:rPr lang="fr-FR" smtClean="0"/>
              <a:t>29/05/2024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C2EA5-900B-FF44-8191-83AEF3B012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8985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8C2EA5-900B-FF44-8191-83AEF3B01263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0659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6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r>
              <a:rPr lang="en-US" dirty="0">
                <a:latin typeface="Times New Roman" charset="0"/>
              </a:rPr>
              <a:t>http://</a:t>
            </a:r>
            <a:r>
              <a:rPr lang="en-US" dirty="0" err="1">
                <a:latin typeface="Times New Roman" charset="0"/>
              </a:rPr>
              <a:t>developer.android.com</a:t>
            </a:r>
            <a:r>
              <a:rPr lang="en-US" dirty="0">
                <a:latin typeface="Times New Roman" charset="0"/>
              </a:rPr>
              <a:t>/design/style/</a:t>
            </a:r>
            <a:r>
              <a:rPr lang="en-US" dirty="0" err="1">
                <a:latin typeface="Times New Roman" charset="0"/>
              </a:rPr>
              <a:t>iconography.html</a:t>
            </a:r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5364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7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7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7625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8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8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8389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9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9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463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10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10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492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11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11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1307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12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12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7298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13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13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0614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14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14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2962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17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17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7101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18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18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3452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92516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92517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6374CC27-6FC8-3942-8D9F-6228BEB5D410}" type="slidenum">
              <a:rPr lang="en-US"/>
              <a:pPr/>
              <a:t>19</a:t>
            </a:fld>
            <a:endParaRPr lang="en-US"/>
          </a:p>
        </p:txBody>
      </p:sp>
      <p:sp>
        <p:nvSpPr>
          <p:cNvPr id="192518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92519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92520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92521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8A02844-6798-DA4E-8103-056F5D9A5BD5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19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92522" name="Text Box 5"/>
          <p:cNvSpPr txBox="1">
            <a:spLocks noChangeArrowheads="1"/>
          </p:cNvSpPr>
          <p:nvPr/>
        </p:nvSpPr>
        <p:spPr bwMode="auto">
          <a:xfrm>
            <a:off x="1118930" y="695444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2523" name="Text Box 6"/>
          <p:cNvSpPr txBox="1">
            <a:spLocks noGrp="1" noChangeArrowheads="1"/>
          </p:cNvSpPr>
          <p:nvPr>
            <p:ph type="body"/>
          </p:nvPr>
        </p:nvSpPr>
        <p:spPr>
          <a:xfrm>
            <a:off x="1068142" y="4417179"/>
            <a:ext cx="4743943" cy="4185364"/>
          </a:xfrm>
          <a:noFill/>
          <a:ln/>
        </p:spPr>
        <p:txBody>
          <a:bodyPr/>
          <a:lstStyle/>
          <a:p>
            <a:pPr eaLnBrk="1" hangingPunct="1">
              <a:spcBef>
                <a:spcPts val="450"/>
              </a:spcBef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dirty="0">
              <a:latin typeface="Arial" charset="0"/>
              <a:ea typeface="DejaVu Sans" charset="0"/>
              <a:cs typeface="DejaVu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193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20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20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31870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21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21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6952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22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22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4813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23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23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3051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24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24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863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25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25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7376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26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26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0471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27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27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6867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28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28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3143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29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29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4128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30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30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2049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31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31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5337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32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32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94557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34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34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7141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35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35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3483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37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37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9825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38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38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30418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39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39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53837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40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40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2422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41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41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46307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42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42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62966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43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43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65154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44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44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87081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45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45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12323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46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46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41722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47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47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1013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48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48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98140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49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49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83032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50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50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68166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51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51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01422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52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52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64725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53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53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57674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54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54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54596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55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55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20674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56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56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08316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57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57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247946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58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58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30637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59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59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49416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60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60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73101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63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63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14911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64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64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39974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65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65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60705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66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66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40770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67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67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54357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69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69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55900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71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71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5523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587B71-4A22-A44F-B92C-00699093CB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5372C9-58C1-5948-9BD5-1C5296A377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2373754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0BCCF6-C864-344B-AAD2-5795FC6A3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657EED-7157-AA48-8A98-942314B91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45164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35FF49-B357-BE45-8496-952E367F2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C4FB844-2132-E04D-BE02-477C018334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99177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31D2E3-089D-5F47-B9A8-13F738E9B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ED87AA-38B1-E249-A95A-F3D42EE608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431C9CD-A852-E54A-B310-B748812756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84725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6E1377-787B-5C43-AD12-C2A38DB0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6402CB8-5D18-BA49-8BFC-0104AA5A51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A298864-4DDB-CF47-85CF-FA897F53D1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804FF01-CBDE-9641-BC42-C45231BEA4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A3B0F1D-A4CA-914F-A670-0C005E710C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388725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802F5B-7F2B-CC44-9AEB-E780A9C30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191520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3851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2BC6C7-190B-D345-88F0-36CBDBC79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E676AA-71DB-AE45-882F-2FFAE8CC2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D4835B4-46EC-9045-9EA8-A8F779350F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09788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1953E4-9D74-A74C-913D-E6F91721E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D56679-A5D9-D448-B57F-B86C5CE5AE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CF3FC6F-E9F1-4646-914B-42C68855D7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24937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8018" y="404664"/>
            <a:ext cx="10368623" cy="604867"/>
          </a:xfrm>
        </p:spPr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1095942"/>
            <a:ext cx="11247967" cy="507682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1488018" y="0"/>
            <a:ext cx="10369549" cy="403860"/>
          </a:xfrm>
        </p:spPr>
        <p:txBody>
          <a:bodyPr/>
          <a:lstStyle>
            <a:lvl1pPr marL="0" indent="0">
              <a:buNone/>
              <a:defRPr sz="2160"/>
            </a:lvl1pPr>
          </a:lstStyle>
          <a:p>
            <a:pPr lvl="0"/>
            <a:r>
              <a:rPr lang="fr-FR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4"/>
          </p:nvPr>
        </p:nvSpPr>
        <p:spPr>
          <a:xfrm>
            <a:off x="609600" y="6356986"/>
            <a:ext cx="284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58F3536A-E70C-492D-8B6C-9516539BB90B}" type="datetimeFigureOut">
              <a:rPr lang="fr-FR"/>
              <a:pPr/>
              <a:t>29/05/2024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5"/>
          </p:nvPr>
        </p:nvSpPr>
        <p:spPr>
          <a:xfrm>
            <a:off x="4165600" y="6356986"/>
            <a:ext cx="3860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/>
              <a:t>Copyright © 2004-2005 NameOfTheOrganization.  All rights reserved.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6"/>
          </p:nvPr>
        </p:nvSpPr>
        <p:spPr>
          <a:xfrm>
            <a:off x="8737600" y="6356986"/>
            <a:ext cx="284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292AB4E-4968-48F9-A167-C51B46BC94FD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9101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alphaModFix amt="40000"/>
            <a:lum/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 l="-89000" r="-8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74ADBC1-9B32-B848-B71B-021DCF5DE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918D282-707A-D341-A8F6-6251F0E4A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381750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2"/>
          </a:solidFill>
          <a:latin typeface="Bahnschrift" panose="020B05020402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4.png"/><Relationship Id="rId4" Type="http://schemas.openxmlformats.org/officeDocument/2006/relationships/image" Target="../media/image18.png"/><Relationship Id="rId9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0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1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Police, Graphique, graphisme, logo&#10;&#10;Description générée automatiquement">
            <a:extLst>
              <a:ext uri="{FF2B5EF4-FFF2-40B4-BE49-F238E27FC236}">
                <a16:creationId xmlns:a16="http://schemas.microsoft.com/office/drawing/2014/main" id="{E169E627-DC81-4E23-92C8-BDB52BD668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1426"/>
            <a:ext cx="12192000" cy="4497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484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09E03D6-1381-D64F-B645-7526EAACF0A3}"/>
              </a:ext>
            </a:extLst>
          </p:cNvPr>
          <p:cNvSpPr txBox="1"/>
          <p:nvPr/>
        </p:nvSpPr>
        <p:spPr>
          <a:xfrm>
            <a:off x="898525" y="2603500"/>
            <a:ext cx="7916863" cy="104644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Android Development</a:t>
            </a:r>
          </a:p>
          <a:p>
            <a:pPr>
              <a:defRPr/>
            </a:pPr>
            <a:endParaRPr lang="en-US" dirty="0">
              <a:solidFill>
                <a:srgbClr val="275851"/>
              </a:solidFill>
              <a:latin typeface="Verdana" charset="0"/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endParaRPr lang="en-US" sz="1200" dirty="0">
              <a:solidFill>
                <a:srgbClr val="275851"/>
              </a:solidFill>
              <a:latin typeface="Verdan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9" name="Image 8" descr="Une image contenant Police, Graphique, graphisme, logo&#10;&#10;Description générée automatiquement">
            <a:extLst>
              <a:ext uri="{FF2B5EF4-FFF2-40B4-BE49-F238E27FC236}">
                <a16:creationId xmlns:a16="http://schemas.microsoft.com/office/drawing/2014/main" id="{43D658B1-6FFE-7A44-82F6-4C0957BA1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265212"/>
            <a:ext cx="2195736" cy="809955"/>
          </a:xfrm>
          <a:prstGeom prst="rect">
            <a:avLst/>
          </a:prstGeom>
        </p:spPr>
      </p:pic>
      <p:pic>
        <p:nvPicPr>
          <p:cNvPr id="5" name="Picture 49" descr="DirectionFinanciere">
            <a:extLst>
              <a:ext uri="{FF2B5EF4-FFF2-40B4-BE49-F238E27FC236}">
                <a16:creationId xmlns:a16="http://schemas.microsoft.com/office/drawing/2014/main" id="{20C0ACC9-451C-174E-8281-EFF491440762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14271" y="3429000"/>
            <a:ext cx="28067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76908401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3" name="Image 2" descr="Logo Hesias">
            <a:extLst>
              <a:ext uri="{FF2B5EF4-FFF2-40B4-BE49-F238E27FC236}">
                <a16:creationId xmlns:a16="http://schemas.microsoft.com/office/drawing/2014/main" id="{EB588DA2-71A6-8541-8670-310B5F265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4" name="Image 3" descr="Logo Hesias">
            <a:extLst>
              <a:ext uri="{FF2B5EF4-FFF2-40B4-BE49-F238E27FC236}">
                <a16:creationId xmlns:a16="http://schemas.microsoft.com/office/drawing/2014/main" id="{D539DD12-B825-BA41-8F5F-9889D060D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39D546E8-B561-5543-816D-8D3607AC1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336550"/>
            <a:ext cx="7777162" cy="504825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Course objectives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0D1482BF-6646-EA48-AF86-5B517347F2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3284"/>
            <a:ext cx="8435975" cy="4230687"/>
          </a:xfrm>
        </p:spPr>
        <p:txBody>
          <a:bodyPr/>
          <a:lstStyle/>
          <a:p>
            <a:pPr marL="0" indent="0">
              <a:buNone/>
            </a:pP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By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completing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this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course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you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will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be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able to: </a:t>
            </a:r>
          </a:p>
          <a:p>
            <a:pPr marL="457200" lvl="1" indent="0" eaLnBrk="1" hangingPunct="1">
              <a:buNone/>
            </a:pPr>
            <a:endParaRPr lang="en-US" dirty="0">
              <a:solidFill>
                <a:srgbClr val="275851"/>
              </a:solidFill>
            </a:endParaRPr>
          </a:p>
          <a:p>
            <a:pPr lvl="1" eaLnBrk="1" hangingPunct="1"/>
            <a:r>
              <a:rPr lang="en-US" dirty="0">
                <a:solidFill>
                  <a:srgbClr val="275851"/>
                </a:solidFill>
              </a:rPr>
              <a:t>Add menu in your application</a:t>
            </a:r>
          </a:p>
          <a:p>
            <a:pPr lvl="1" eaLnBrk="1" hangingPunct="1"/>
            <a:endParaRPr lang="en-US" dirty="0">
              <a:solidFill>
                <a:srgbClr val="275851"/>
              </a:solidFill>
            </a:endParaRPr>
          </a:p>
          <a:p>
            <a:pPr lvl="1" eaLnBrk="1" hangingPunct="1"/>
            <a:r>
              <a:rPr lang="en-US" dirty="0" err="1">
                <a:solidFill>
                  <a:srgbClr val="275851"/>
                </a:solidFill>
              </a:rPr>
              <a:t>Interating</a:t>
            </a:r>
            <a:r>
              <a:rPr lang="en-US" dirty="0">
                <a:solidFill>
                  <a:srgbClr val="275851"/>
                </a:solidFill>
              </a:rPr>
              <a:t> with user</a:t>
            </a:r>
          </a:p>
          <a:p>
            <a:pPr lvl="1" eaLnBrk="1" hangingPunct="1"/>
            <a:endParaRPr lang="en-US" dirty="0">
              <a:solidFill>
                <a:srgbClr val="275851"/>
              </a:solidFill>
            </a:endParaRPr>
          </a:p>
          <a:p>
            <a:pPr marL="457200" lvl="1" indent="0" eaLnBrk="1" hangingPunct="1">
              <a:buNone/>
            </a:pPr>
            <a:endParaRPr lang="en-US" dirty="0">
              <a:solidFill>
                <a:srgbClr val="275851"/>
              </a:solidFill>
            </a:endParaRPr>
          </a:p>
          <a:p>
            <a:pPr lvl="1" eaLnBrk="1" hangingPunct="1"/>
            <a:endParaRPr lang="en-US" dirty="0">
              <a:solidFill>
                <a:srgbClr val="275851"/>
              </a:solidFill>
            </a:endParaRPr>
          </a:p>
          <a:p>
            <a:pPr marL="457200" lvl="1" indent="0" eaLnBrk="1" hangingPunct="1">
              <a:buNone/>
            </a:pPr>
            <a:endParaRPr lang="en-US" dirty="0">
              <a:solidFill>
                <a:srgbClr val="275851"/>
              </a:solidFill>
            </a:endParaRPr>
          </a:p>
          <a:p>
            <a:pPr marL="457200" lvl="1" indent="0" eaLnBrk="1" hangingPunct="1">
              <a:buNone/>
            </a:pPr>
            <a:endParaRPr lang="en-US" dirty="0">
              <a:solidFill>
                <a:srgbClr val="275851"/>
              </a:solidFill>
            </a:endParaRPr>
          </a:p>
        </p:txBody>
      </p:sp>
      <p:sp>
        <p:nvSpPr>
          <p:cNvPr id="9" name="Espace réservé du contenu 3">
            <a:extLst>
              <a:ext uri="{FF2B5EF4-FFF2-40B4-BE49-F238E27FC236}">
                <a16:creationId xmlns:a16="http://schemas.microsoft.com/office/drawing/2014/main" id="{4E2B075C-A8E4-E343-9920-7A40360B0A07}"/>
              </a:ext>
            </a:extLst>
          </p:cNvPr>
          <p:cNvSpPr txBox="1">
            <a:spLocks/>
          </p:cNvSpPr>
          <p:nvPr/>
        </p:nvSpPr>
        <p:spPr>
          <a:xfrm>
            <a:off x="1116013" y="0"/>
            <a:ext cx="7777162" cy="3365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Android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Development</a:t>
            </a:r>
            <a:endParaRPr lang="fr-FR" dirty="0">
              <a:solidFill>
                <a:srgbClr val="275851"/>
              </a:solidFill>
              <a:ea typeface="ＭＳ Ｐゴシック" pitchFamily="34" charset="-128"/>
            </a:endParaRPr>
          </a:p>
        </p:txBody>
      </p:sp>
      <p:pic>
        <p:nvPicPr>
          <p:cNvPr id="10" name="Picture 3" descr="D:\Users\Renaud\Desktop\StageFinEtudesSupinfo\Icons-New\v3\Objectives.png">
            <a:extLst>
              <a:ext uri="{FF2B5EF4-FFF2-40B4-BE49-F238E27FC236}">
                <a16:creationId xmlns:a16="http://schemas.microsoft.com/office/drawing/2014/main" id="{8D58B073-89F5-304A-8A59-1C8B9EC89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21197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2939945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499C899-64DC-7A43-BCA7-A8B083221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336550"/>
            <a:ext cx="7777162" cy="504825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Course plan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4ECFC0F9-F1B1-E543-9AB0-AB335E2F5450}"/>
              </a:ext>
            </a:extLst>
          </p:cNvPr>
          <p:cNvSpPr txBox="1">
            <a:spLocks/>
          </p:cNvSpPr>
          <p:nvPr/>
        </p:nvSpPr>
        <p:spPr>
          <a:xfrm>
            <a:off x="3635896" y="1128713"/>
            <a:ext cx="5257279" cy="423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>
                <a:solidFill>
                  <a:srgbClr val="275851"/>
                </a:solidFill>
              </a:rPr>
              <a:t>Menus</a:t>
            </a:r>
          </a:p>
          <a:p>
            <a:pPr lvl="1"/>
            <a:endParaRPr lang="en-US" dirty="0">
              <a:solidFill>
                <a:srgbClr val="275851"/>
              </a:solidFill>
            </a:endParaRPr>
          </a:p>
          <a:p>
            <a:pPr lvl="1"/>
            <a:r>
              <a:rPr lang="en-US" dirty="0">
                <a:solidFill>
                  <a:srgbClr val="275851"/>
                </a:solidFill>
              </a:rPr>
              <a:t>Intents</a:t>
            </a:r>
          </a:p>
          <a:p>
            <a:pPr lvl="1"/>
            <a:endParaRPr lang="en-US" dirty="0">
              <a:solidFill>
                <a:srgbClr val="275851"/>
              </a:solidFill>
            </a:endParaRPr>
          </a:p>
          <a:p>
            <a:pPr lvl="1"/>
            <a:r>
              <a:rPr lang="en-US" dirty="0">
                <a:solidFill>
                  <a:srgbClr val="275851"/>
                </a:solidFill>
              </a:rPr>
              <a:t>Fragments</a:t>
            </a:r>
          </a:p>
          <a:p>
            <a:pPr lvl="1"/>
            <a:endParaRPr lang="en-US" dirty="0">
              <a:solidFill>
                <a:srgbClr val="275851"/>
              </a:solidFill>
            </a:endParaRPr>
          </a:p>
          <a:p>
            <a:pPr lvl="1"/>
            <a:r>
              <a:rPr lang="en-US" dirty="0">
                <a:solidFill>
                  <a:srgbClr val="275851"/>
                </a:solidFill>
              </a:rPr>
              <a:t>Dialogs</a:t>
            </a:r>
          </a:p>
          <a:p>
            <a:pPr lvl="1"/>
            <a:endParaRPr lang="en-US" dirty="0">
              <a:solidFill>
                <a:srgbClr val="275851"/>
              </a:solidFill>
            </a:endParaRPr>
          </a:p>
          <a:p>
            <a:pPr lvl="1"/>
            <a:r>
              <a:rPr lang="en-US" dirty="0">
                <a:solidFill>
                  <a:srgbClr val="275851"/>
                </a:solidFill>
              </a:rPr>
              <a:t>Toasts</a:t>
            </a:r>
          </a:p>
          <a:p>
            <a:pPr marL="457200" lvl="1" indent="0">
              <a:buNone/>
            </a:pPr>
            <a:endParaRPr lang="en-US" dirty="0">
              <a:solidFill>
                <a:srgbClr val="275851"/>
              </a:solidFill>
            </a:endParaRPr>
          </a:p>
          <a:p>
            <a:pPr lvl="1"/>
            <a:endParaRPr lang="en-US" dirty="0">
              <a:solidFill>
                <a:srgbClr val="275851"/>
              </a:solidFill>
            </a:endParaRPr>
          </a:p>
          <a:p>
            <a:pPr marL="457200" lvl="1" indent="0">
              <a:buNone/>
            </a:pPr>
            <a:endParaRPr lang="en-US" dirty="0">
              <a:solidFill>
                <a:srgbClr val="275851"/>
              </a:solidFill>
            </a:endParaRPr>
          </a:p>
        </p:txBody>
      </p:sp>
      <p:sp>
        <p:nvSpPr>
          <p:cNvPr id="13" name="Espace réservé du contenu 3">
            <a:extLst>
              <a:ext uri="{FF2B5EF4-FFF2-40B4-BE49-F238E27FC236}">
                <a16:creationId xmlns:a16="http://schemas.microsoft.com/office/drawing/2014/main" id="{E5A7C267-9D5B-4241-A016-79FEFB0520AA}"/>
              </a:ext>
            </a:extLst>
          </p:cNvPr>
          <p:cNvSpPr txBox="1">
            <a:spLocks/>
          </p:cNvSpPr>
          <p:nvPr/>
        </p:nvSpPr>
        <p:spPr>
          <a:xfrm>
            <a:off x="1116013" y="0"/>
            <a:ext cx="7777162" cy="3365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Android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Development</a:t>
            </a:r>
            <a:endParaRPr lang="fr-FR" dirty="0">
              <a:solidFill>
                <a:srgbClr val="275851"/>
              </a:solidFill>
              <a:ea typeface="ＭＳ Ｐゴシック" pitchFamily="34" charset="-128"/>
            </a:endParaRPr>
          </a:p>
        </p:txBody>
      </p:sp>
      <p:pic>
        <p:nvPicPr>
          <p:cNvPr id="15" name="Picture 3" descr="D:\Users\Renaud\Desktop\StageFinEtudesSupinfo\Icons-New\v3\Min\Plan.png">
            <a:extLst>
              <a:ext uri="{FF2B5EF4-FFF2-40B4-BE49-F238E27FC236}">
                <a16:creationId xmlns:a16="http://schemas.microsoft.com/office/drawing/2014/main" id="{AC0824BF-704E-E844-88DC-9F0873EDD4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1196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Screen shot 2011-01-17 at 1.58.22 PM.png">
            <a:extLst>
              <a:ext uri="{FF2B5EF4-FFF2-40B4-BE49-F238E27FC236}">
                <a16:creationId xmlns:a16="http://schemas.microsoft.com/office/drawing/2014/main" id="{E3634B0C-5172-F549-A365-2C3DDECCEB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057300"/>
            <a:ext cx="3479424" cy="3911352"/>
          </a:xfrm>
          <a:prstGeom prst="rect">
            <a:avLst/>
          </a:prstGeom>
        </p:spPr>
      </p:pic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9270178E-B293-F44E-A2ED-CBFF5D068B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860413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6376" y="3263256"/>
            <a:ext cx="9326880" cy="1362074"/>
          </a:xfrm>
        </p:spPr>
        <p:txBody>
          <a:bodyPr/>
          <a:lstStyle/>
          <a:p>
            <a:pPr>
              <a:defRPr/>
            </a:pPr>
            <a:r>
              <a:rPr lang="fr-FR" dirty="0">
                <a:solidFill>
                  <a:srgbClr val="275851"/>
                </a:solidFill>
              </a:rPr>
              <a:t>Menus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76376" y="2907030"/>
            <a:ext cx="9326880" cy="1499236"/>
          </a:xfrm>
        </p:spPr>
        <p:txBody>
          <a:bodyPr/>
          <a:lstStyle/>
          <a:p>
            <a:pPr>
              <a:defRPr/>
            </a:pP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Android</a:t>
            </a:r>
            <a:r>
              <a:rPr lang="fr-FR" dirty="0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 </a:t>
            </a: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Development</a:t>
            </a:r>
            <a:endParaRPr lang="fr-FR" dirty="0">
              <a:solidFill>
                <a:srgbClr val="275851"/>
              </a:solidFill>
              <a:latin typeface="Myriad Pro"/>
              <a:ea typeface="MS PGothic" charset="0"/>
              <a:cs typeface="Myriad Pro"/>
            </a:endParaRPr>
          </a:p>
        </p:txBody>
      </p:sp>
      <p:pic>
        <p:nvPicPr>
          <p:cNvPr id="4" name="Image 3" descr="Logo Hesias">
            <a:extLst>
              <a:ext uri="{FF2B5EF4-FFF2-40B4-BE49-F238E27FC236}">
                <a16:creationId xmlns:a16="http://schemas.microsoft.com/office/drawing/2014/main" id="{FEC949DA-587D-1E4D-B9B5-E9A5D635C9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532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Android Menu 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Menus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143000"/>
            <a:ext cx="9235440" cy="5486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Android provides two types of menus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The Options menu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Displayed when the Menu button is pressed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Context menus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Displayed when a long press is performed on a view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Similar to a right-click menu in Windows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Menus are defined as XML resources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Logo Hesias">
            <a:extLst>
              <a:ext uri="{FF2B5EF4-FFF2-40B4-BE49-F238E27FC236}">
                <a16:creationId xmlns:a16="http://schemas.microsoft.com/office/drawing/2014/main" id="{CCA07521-04CC-D640-BB73-E26CC87135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3398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Defining Menu 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Menus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143000"/>
            <a:ext cx="9235440" cy="5486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Menus are defined as XML files in res/menu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The name of the XML file is its resource identifier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Each item in the menu is defined by an &lt;item&gt; element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Attributes include 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id: declares a resource identity for the menu item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title: a resource identifier for the text to display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icon: a resource identifier for an icon to show</a:t>
            </a:r>
          </a:p>
          <a:p>
            <a:pPr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192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4470400" y="8046720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744652" y="4293095"/>
            <a:ext cx="9235440" cy="2150567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fr-FR" sz="20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&lt;menu </a:t>
            </a:r>
            <a:r>
              <a:rPr lang="fr-FR" sz="2000" b="1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xmlns:android</a:t>
            </a:r>
            <a:r>
              <a:rPr lang="fr-FR" sz="20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="http://</a:t>
            </a:r>
            <a:r>
              <a:rPr lang="fr-FR" sz="2000" b="1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schemas.android.com</a:t>
            </a:r>
            <a:r>
              <a:rPr lang="fr-FR" sz="20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</a:t>
            </a:r>
            <a:r>
              <a:rPr lang="fr-FR" sz="2000" b="1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apk</a:t>
            </a:r>
            <a:r>
              <a:rPr lang="fr-FR" sz="20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</a:t>
            </a:r>
            <a:r>
              <a:rPr lang="fr-FR" sz="2000" b="1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res</a:t>
            </a:r>
            <a:r>
              <a:rPr lang="fr-FR" sz="20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</a:t>
            </a:r>
            <a:r>
              <a:rPr lang="fr-FR" sz="2000" b="1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android</a:t>
            </a:r>
            <a:r>
              <a:rPr lang="fr-FR" sz="20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"&gt;</a:t>
            </a:r>
          </a:p>
          <a:p>
            <a:r>
              <a:rPr lang="fr-FR" sz="200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	&lt;item </a:t>
            </a:r>
            <a:r>
              <a:rPr lang="fr-FR" sz="2000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android:id</a:t>
            </a:r>
            <a:r>
              <a:rPr lang="fr-FR" sz="2000" dirty="0">
                <a:latin typeface="Courier New" pitchFamily="49" charset="0"/>
                <a:cs typeface="Courier New" pitchFamily="49" charset="0"/>
              </a:rPr>
              <a:t>="</a:t>
            </a:r>
            <a:r>
              <a:rPr lang="fr-FR" sz="2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@+id/</a:t>
            </a:r>
            <a:r>
              <a:rPr lang="fr-FR" sz="2000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menu_sync</a:t>
            </a:r>
            <a:r>
              <a:rPr lang="fr-FR" sz="2000" dirty="0">
                <a:latin typeface="Courier New" pitchFamily="49" charset="0"/>
                <a:cs typeface="Courier New" pitchFamily="49" charset="0"/>
              </a:rPr>
              <a:t>" </a:t>
            </a:r>
          </a:p>
          <a:p>
            <a:r>
              <a:rPr lang="fr-FR" sz="20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2000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android:title</a:t>
            </a:r>
            <a:r>
              <a:rPr lang="fr-FR" sz="2000" dirty="0">
                <a:latin typeface="Courier New" pitchFamily="49" charset="0"/>
                <a:cs typeface="Courier New" pitchFamily="49" charset="0"/>
              </a:rPr>
              <a:t>="</a:t>
            </a:r>
            <a:r>
              <a:rPr lang="fr-FR" sz="2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@string/</a:t>
            </a:r>
            <a:r>
              <a:rPr lang="fr-FR" sz="2000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menu_str_sync</a:t>
            </a:r>
            <a:r>
              <a:rPr lang="fr-FR" sz="2000" dirty="0">
                <a:latin typeface="Courier New" pitchFamily="49" charset="0"/>
                <a:cs typeface="Courier New" pitchFamily="49" charset="0"/>
              </a:rPr>
              <a:t>"</a:t>
            </a:r>
          </a:p>
          <a:p>
            <a:r>
              <a:rPr lang="fr-FR" sz="20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2000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android:icon</a:t>
            </a:r>
            <a:r>
              <a:rPr lang="fr-FR" sz="2000" dirty="0">
                <a:latin typeface="Courier New" pitchFamily="49" charset="0"/>
                <a:cs typeface="Courier New" pitchFamily="49" charset="0"/>
              </a:rPr>
              <a:t>="</a:t>
            </a:r>
            <a:r>
              <a:rPr lang="fr-FR" sz="2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@</a:t>
            </a:r>
            <a:r>
              <a:rPr lang="fr-FR" sz="2000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drawable</a:t>
            </a:r>
            <a:r>
              <a:rPr lang="fr-FR" sz="20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/</a:t>
            </a:r>
            <a:r>
              <a:rPr lang="fr-FR" sz="2000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ic_menu_sync</a:t>
            </a:r>
            <a:r>
              <a:rPr lang="fr-FR" sz="2000" dirty="0">
                <a:latin typeface="Courier New" pitchFamily="49" charset="0"/>
                <a:cs typeface="Courier New" pitchFamily="49" charset="0"/>
              </a:rPr>
              <a:t>" </a:t>
            </a:r>
            <a:r>
              <a:rPr lang="fr-FR" sz="200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/&gt;</a:t>
            </a:r>
          </a:p>
          <a:p>
            <a:r>
              <a:rPr lang="fr-FR" sz="20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&lt;/menu&gt;</a:t>
            </a:r>
            <a:endParaRPr lang="en-US" sz="2000" b="1" dirty="0">
              <a:solidFill>
                <a:srgbClr val="008000"/>
              </a:solidFill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FF5E1A8-A3DC-D241-8A22-F08166B902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2439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Inflating Menu 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Menus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028696"/>
            <a:ext cx="9235440" cy="5486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Menus are loaded from XML resources using a </a:t>
            </a:r>
            <a:r>
              <a:rPr lang="en-US" sz="1920" dirty="0" err="1">
                <a:solidFill>
                  <a:srgbClr val="275851"/>
                </a:solidFill>
              </a:rPr>
              <a:t>MenuInflater</a:t>
            </a:r>
            <a:endParaRPr lang="en-US" sz="192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Inflation creates a Java object from the XML resource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Inflation is performed in one of two event handler methods in Activity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Called when it is time to display the menu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192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1920" dirty="0">
              <a:solidFill>
                <a:srgbClr val="275851"/>
              </a:solidFill>
            </a:endParaRPr>
          </a:p>
          <a:p>
            <a:pPr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192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The Android framework always calls </a:t>
            </a:r>
            <a:r>
              <a:rPr lang="en-US" sz="1920" dirty="0" err="1">
                <a:solidFill>
                  <a:srgbClr val="275851"/>
                </a:solidFill>
              </a:rPr>
              <a:t>onCreateOptionsMenu</a:t>
            </a:r>
            <a:r>
              <a:rPr lang="en-US" sz="1920" dirty="0">
                <a:solidFill>
                  <a:srgbClr val="275851"/>
                </a:solidFill>
              </a:rPr>
              <a:t>()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 err="1">
                <a:solidFill>
                  <a:srgbClr val="275851"/>
                </a:solidFill>
              </a:rPr>
              <a:t>onCreateContextMenu</a:t>
            </a:r>
            <a:r>
              <a:rPr lang="en-US" sz="1920" dirty="0">
                <a:solidFill>
                  <a:srgbClr val="275851"/>
                </a:solidFill>
              </a:rPr>
              <a:t>() is only called if </a:t>
            </a:r>
            <a:r>
              <a:rPr lang="en-US" sz="1920" dirty="0" err="1">
                <a:solidFill>
                  <a:srgbClr val="275851"/>
                </a:solidFill>
              </a:rPr>
              <a:t>registerForContextMenu</a:t>
            </a:r>
            <a:r>
              <a:rPr lang="en-US" sz="1920" dirty="0">
                <a:solidFill>
                  <a:srgbClr val="275851"/>
                </a:solidFill>
              </a:rPr>
              <a:t>(View view) has previously been called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 err="1">
                <a:solidFill>
                  <a:srgbClr val="275851"/>
                </a:solidFill>
              </a:rPr>
              <a:t>registerForContextMenu</a:t>
            </a:r>
            <a:r>
              <a:rPr lang="en-US" sz="1920" dirty="0">
                <a:solidFill>
                  <a:srgbClr val="275851"/>
                </a:solidFill>
              </a:rPr>
              <a:t>() must be called for each View for which a Context menu is required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4470400" y="8046720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207568" y="2910543"/>
            <a:ext cx="8686800" cy="1468963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216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boolean</a:t>
            </a:r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160" b="1" dirty="0" err="1">
                <a:latin typeface="Courier New" pitchFamily="49" charset="0"/>
                <a:cs typeface="Courier New" pitchFamily="49" charset="0"/>
              </a:rPr>
              <a:t>onCreateOptionsMenu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Menu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 menu)</a:t>
            </a:r>
          </a:p>
          <a:p>
            <a:endParaRPr lang="en-US" sz="216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public void </a:t>
            </a:r>
            <a:r>
              <a:rPr lang="en-US" sz="2160" b="1" dirty="0" err="1">
                <a:latin typeface="Courier New" pitchFamily="49" charset="0"/>
                <a:cs typeface="Courier New" pitchFamily="49" charset="0"/>
              </a:rPr>
              <a:t>onCreateContextMenu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16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ContextMenu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 menu, </a:t>
            </a:r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View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 v, </a:t>
            </a:r>
            <a:r>
              <a:rPr lang="en-US" sz="216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ContextMenuInfo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menuInfo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)</a:t>
            </a:r>
            <a:endParaRPr lang="en-GB" sz="2160" dirty="0">
              <a:latin typeface="Courier New" pitchFamily="49" charset="0"/>
              <a:cs typeface="Courier New" pitchFamily="49" charset="0"/>
            </a:endParaRPr>
          </a:p>
          <a:p>
            <a:endParaRPr lang="en-US" sz="2160" dirty="0"/>
          </a:p>
        </p:txBody>
      </p:sp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984368A4-0022-C24B-98E8-B571E8C5D8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1866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Inflating Menu 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Menus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143000"/>
            <a:ext cx="9235440" cy="5486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Inflation is the same for both the Options and Context menus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4470400" y="8046720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948339" y="2219266"/>
            <a:ext cx="8686800" cy="3197155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@Override</a:t>
            </a:r>
          </a:p>
          <a:p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216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boolean</a:t>
            </a:r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onCreateOptionsMenu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Menu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 menu) {</a:t>
            </a:r>
          </a:p>
          <a:p>
            <a:r>
              <a:rPr lang="en-US" sz="216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Create an instance of the Menu </a:t>
            </a:r>
            <a:r>
              <a:rPr lang="en-US" sz="2160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inflater</a:t>
            </a:r>
            <a:endParaRPr lang="en-US" sz="2160" dirty="0">
              <a:solidFill>
                <a:srgbClr val="008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16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16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MenuInflater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160" b="1" dirty="0" err="1">
                <a:latin typeface="Courier New" pitchFamily="49" charset="0"/>
                <a:cs typeface="Courier New" pitchFamily="49" charset="0"/>
              </a:rPr>
              <a:t>inflater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160" b="1" dirty="0" err="1">
                <a:latin typeface="Courier New" pitchFamily="49" charset="0"/>
                <a:cs typeface="Courier New" pitchFamily="49" charset="0"/>
              </a:rPr>
              <a:t>getMenuInflater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r>
              <a:rPr lang="en-US" sz="216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16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Inflate the menu</a:t>
            </a:r>
          </a:p>
          <a:p>
            <a:r>
              <a:rPr lang="en-US" sz="216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160" b="1" dirty="0" err="1">
                <a:latin typeface="Courier New" pitchFamily="49" charset="0"/>
                <a:cs typeface="Courier New" pitchFamily="49" charset="0"/>
              </a:rPr>
              <a:t>inflater.inflate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160" b="1" dirty="0" err="1">
                <a:latin typeface="Courier New" pitchFamily="49" charset="0"/>
                <a:cs typeface="Courier New" pitchFamily="49" charset="0"/>
              </a:rPr>
              <a:t>R.menu.</a:t>
            </a:r>
            <a:r>
              <a:rPr lang="en-US" sz="216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menu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, menu);</a:t>
            </a:r>
          </a:p>
          <a:p>
            <a:r>
              <a:rPr lang="en-US" sz="216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16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Return true if the menu inflated OK</a:t>
            </a:r>
          </a:p>
          <a:p>
            <a:r>
              <a:rPr lang="en-US" sz="216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   return true;</a:t>
            </a:r>
          </a:p>
          <a:p>
            <a:r>
              <a:rPr lang="en-US" sz="216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B341087F-137E-2849-BB6A-036364FA66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7699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Handling Menu 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Menus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014409"/>
            <a:ext cx="9235440" cy="5486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Handling Options menu events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 err="1">
                <a:solidFill>
                  <a:srgbClr val="275851"/>
                </a:solidFill>
              </a:rPr>
              <a:t>MenuItem</a:t>
            </a:r>
            <a:r>
              <a:rPr lang="en-US" sz="2160" dirty="0">
                <a:solidFill>
                  <a:srgbClr val="275851"/>
                </a:solidFill>
              </a:rPr>
              <a:t> parameter used to identify the selected menu item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40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40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336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3360" dirty="0">
              <a:solidFill>
                <a:srgbClr val="275851"/>
              </a:solidFill>
            </a:endParaRPr>
          </a:p>
          <a:p>
            <a:pPr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3360" dirty="0">
              <a:solidFill>
                <a:srgbClr val="275851"/>
              </a:solidFill>
            </a:endParaRPr>
          </a:p>
          <a:p>
            <a:pPr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40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Context menus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4470400" y="8046720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775520" y="1989294"/>
            <a:ext cx="9332237" cy="3456384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92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92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boolean</a:t>
            </a:r>
            <a:r>
              <a:rPr lang="en-US" sz="192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920" b="1" dirty="0" err="1">
                <a:latin typeface="Courier New" pitchFamily="49" charset="0"/>
                <a:cs typeface="Courier New" pitchFamily="49" charset="0"/>
              </a:rPr>
              <a:t>onOptionsItemSelected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92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MenuItem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 item){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92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Get the Id of the selected menu item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  switch (</a:t>
            </a:r>
            <a:r>
              <a:rPr lang="en-US" sz="1920" b="1" dirty="0" err="1">
                <a:latin typeface="Courier New" pitchFamily="49" charset="0"/>
                <a:cs typeface="Courier New" pitchFamily="49" charset="0"/>
              </a:rPr>
              <a:t>item.getItemId</a:t>
            </a:r>
            <a:r>
              <a:rPr lang="en-US" sz="1920" b="1" dirty="0">
                <a:latin typeface="Courier New" pitchFamily="49" charset="0"/>
                <a:cs typeface="Courier New" pitchFamily="49" charset="0"/>
              </a:rPr>
              <a:t>()) 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  case </a:t>
            </a:r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R.id.menu_refresh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:</a:t>
            </a:r>
          </a:p>
          <a:p>
            <a:r>
              <a:rPr lang="en-US" sz="192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return true;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  case </a:t>
            </a:r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R.id.menu_add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:</a:t>
            </a:r>
          </a:p>
          <a:p>
            <a:r>
              <a:rPr lang="en-US" sz="192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return true;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  default: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     </a:t>
            </a:r>
            <a:r>
              <a:rPr lang="en-US" sz="192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 return </a:t>
            </a:r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super.onOptionsItemSelected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(item);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  }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4469869" y="5593123"/>
            <a:ext cx="6739949" cy="515938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68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68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boolean</a:t>
            </a:r>
            <a:r>
              <a:rPr lang="en-US" sz="168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80" b="1" dirty="0" err="1">
                <a:latin typeface="Courier New" pitchFamily="49" charset="0"/>
                <a:cs typeface="Courier New" pitchFamily="49" charset="0"/>
              </a:rPr>
              <a:t>onContextItemSelected</a:t>
            </a:r>
            <a:r>
              <a:rPr lang="en-US" sz="1680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8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MenuItem</a:t>
            </a:r>
            <a:r>
              <a:rPr lang="en-US" sz="1680" b="1" dirty="0">
                <a:latin typeface="Courier New" pitchFamily="49" charset="0"/>
                <a:cs typeface="Courier New" pitchFamily="49" charset="0"/>
              </a:rPr>
              <a:t> item)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8087361" y="-1198880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10" name="Image 9" descr="Logo Hesias">
            <a:extLst>
              <a:ext uri="{FF2B5EF4-FFF2-40B4-BE49-F238E27FC236}">
                <a16:creationId xmlns:a16="http://schemas.microsoft.com/office/drawing/2014/main" id="{738881E3-9B46-3C49-A53B-86FC202B6F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9890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Action Bar Menu 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Menus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143000"/>
            <a:ext cx="9235440" cy="5486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The Action Bar displays options menu items at </a:t>
            </a:r>
            <a:br>
              <a:rPr lang="en-US" sz="2400" dirty="0">
                <a:solidFill>
                  <a:srgbClr val="275851"/>
                </a:solidFill>
              </a:rPr>
            </a:br>
            <a:r>
              <a:rPr lang="en-US" sz="2400" dirty="0">
                <a:solidFill>
                  <a:srgbClr val="275851"/>
                </a:solidFill>
              </a:rPr>
              <a:t>the top of the screen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Options menu items may be displayed as actions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Add an icon to the menu item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Set the </a:t>
            </a:r>
            <a:r>
              <a:rPr lang="en-US" sz="2160" dirty="0" err="1">
                <a:solidFill>
                  <a:srgbClr val="275851"/>
                </a:solidFill>
              </a:rPr>
              <a:t>showAsAction</a:t>
            </a:r>
            <a:r>
              <a:rPr lang="en-US" sz="2160" dirty="0">
                <a:solidFill>
                  <a:srgbClr val="275851"/>
                </a:solidFill>
              </a:rPr>
              <a:t> attribute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40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40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40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4470400" y="8046720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257062" y="3947457"/>
            <a:ext cx="6739949" cy="1382554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92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&lt;menu …&gt;</a:t>
            </a:r>
          </a:p>
          <a:p>
            <a:r>
              <a:rPr lang="en-US" sz="192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&lt;item … 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92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android:icon</a:t>
            </a:r>
            <a:r>
              <a:rPr lang="en-US" sz="1920" b="1" dirty="0">
                <a:latin typeface="Courier New" pitchFamily="49" charset="0"/>
                <a:cs typeface="Courier New" pitchFamily="49" charset="0"/>
              </a:rPr>
              <a:t>="</a:t>
            </a:r>
            <a:r>
              <a:rPr lang="en-US" sz="192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@</a:t>
            </a:r>
            <a:r>
              <a:rPr lang="en-US" sz="192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drawable</a:t>
            </a:r>
            <a:r>
              <a:rPr lang="en-US" sz="192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192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ic_menu_add</a:t>
            </a:r>
            <a:r>
              <a:rPr lang="en-US" sz="1920" b="1" dirty="0">
                <a:latin typeface="Courier New" pitchFamily="49" charset="0"/>
                <a:cs typeface="Courier New" pitchFamily="49" charset="0"/>
              </a:rPr>
              <a:t>" 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92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android:showAsAction</a:t>
            </a:r>
            <a:r>
              <a:rPr lang="en-US" sz="1920" b="1" dirty="0">
                <a:latin typeface="Courier New" pitchFamily="49" charset="0"/>
                <a:cs typeface="Courier New" pitchFamily="49" charset="0"/>
              </a:rPr>
              <a:t>="</a:t>
            </a:r>
            <a:r>
              <a:rPr lang="en-US" sz="192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ifRoom|withText</a:t>
            </a:r>
            <a:r>
              <a:rPr lang="en-US" sz="1920" b="1" dirty="0">
                <a:latin typeface="Courier New" pitchFamily="49" charset="0"/>
                <a:cs typeface="Courier New" pitchFamily="49" charset="0"/>
              </a:rPr>
              <a:t>" </a:t>
            </a:r>
            <a:r>
              <a:rPr lang="en-US" sz="192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/&gt;</a:t>
            </a:r>
            <a:endParaRPr lang="en-GB" sz="1920" b="1" dirty="0">
              <a:solidFill>
                <a:srgbClr val="008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8087361" y="-1198880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>
              <a:solidFill>
                <a:srgbClr val="275851"/>
              </a:solidFill>
            </a:endParaRPr>
          </a:p>
        </p:txBody>
      </p:sp>
      <p:pic>
        <p:nvPicPr>
          <p:cNvPr id="10" name="shape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57027" y="3256291"/>
            <a:ext cx="2949259" cy="172808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1" name="shape7"/>
          <p:cNvSpPr/>
          <p:nvPr/>
        </p:nvSpPr>
        <p:spPr bwMode="auto">
          <a:xfrm>
            <a:off x="7933639" y="3080339"/>
            <a:ext cx="3574308" cy="519351"/>
          </a:xfrm>
          <a:prstGeom prst="ellipse">
            <a:avLst/>
          </a:prstGeom>
          <a:noFill/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109728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680" dirty="0">
              <a:latin typeface="Arial" charset="0"/>
            </a:endParaRPr>
          </a:p>
        </p:txBody>
      </p:sp>
      <p:pic>
        <p:nvPicPr>
          <p:cNvPr id="12" name="Image 11" descr="Logo Hesias">
            <a:extLst>
              <a:ext uri="{FF2B5EF4-FFF2-40B4-BE49-F238E27FC236}">
                <a16:creationId xmlns:a16="http://schemas.microsoft.com/office/drawing/2014/main" id="{ECB6B3E5-0C8B-5D4E-ACCC-0872C6D555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065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Action Bar Menu 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Menus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143000"/>
            <a:ext cx="9235440" cy="5486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Action bar is configured in the manifest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Automatically enabled if </a:t>
            </a:r>
            <a:r>
              <a:rPr lang="en-US" sz="2160" dirty="0" err="1">
                <a:solidFill>
                  <a:srgbClr val="275851"/>
                </a:solidFill>
              </a:rPr>
              <a:t>targetSdkVersion</a:t>
            </a:r>
            <a:r>
              <a:rPr lang="en-US" sz="2160" dirty="0">
                <a:solidFill>
                  <a:srgbClr val="275851"/>
                </a:solidFill>
              </a:rPr>
              <a:t> is &gt;= 11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May be disabled by setting the theme to a </a:t>
            </a:r>
            <a:br>
              <a:rPr lang="en-US" sz="2160" dirty="0">
                <a:solidFill>
                  <a:srgbClr val="275851"/>
                </a:solidFill>
              </a:rPr>
            </a:br>
            <a:r>
              <a:rPr lang="en-US" sz="2160" dirty="0">
                <a:solidFill>
                  <a:srgbClr val="275851"/>
                </a:solidFill>
              </a:rPr>
              <a:t>non-holographic theme</a:t>
            </a:r>
            <a:endParaRPr lang="en-US" sz="240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4470400" y="8046720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775520" y="3083361"/>
            <a:ext cx="9332237" cy="950506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GB" sz="192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&lt;uses-</a:t>
            </a:r>
            <a:r>
              <a:rPr lang="en-GB" sz="1920" b="1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sdk</a:t>
            </a:r>
            <a:r>
              <a:rPr lang="en-GB" sz="192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92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android:targetSdkVersion</a:t>
            </a:r>
            <a:r>
              <a:rPr lang="en-GB" sz="1920" b="1" dirty="0">
                <a:latin typeface="Courier New" pitchFamily="49" charset="0"/>
                <a:cs typeface="Courier New" pitchFamily="49" charset="0"/>
              </a:rPr>
              <a:t>="</a:t>
            </a:r>
            <a:r>
              <a:rPr lang="en-GB" sz="192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11</a:t>
            </a:r>
            <a:r>
              <a:rPr lang="en-GB" sz="1920" b="1" dirty="0">
                <a:latin typeface="Courier New" pitchFamily="49" charset="0"/>
                <a:cs typeface="Courier New" pitchFamily="49" charset="0"/>
              </a:rPr>
              <a:t>"</a:t>
            </a:r>
            <a:r>
              <a:rPr lang="en-GB" sz="192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…</a:t>
            </a:r>
          </a:p>
          <a:p>
            <a:r>
              <a:rPr lang="en-GB" sz="192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&lt;activity</a:t>
            </a:r>
            <a:r>
              <a:rPr lang="en-GB" sz="192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92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android:theme</a:t>
            </a:r>
            <a:r>
              <a:rPr lang="en-GB" sz="1920" b="1" dirty="0">
                <a:latin typeface="Courier New" pitchFamily="49" charset="0"/>
                <a:cs typeface="Courier New" pitchFamily="49" charset="0"/>
              </a:rPr>
              <a:t>="</a:t>
            </a:r>
            <a:r>
              <a:rPr lang="en-GB" sz="192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@</a:t>
            </a:r>
            <a:r>
              <a:rPr lang="en-GB" sz="192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android:style</a:t>
            </a:r>
            <a:r>
              <a:rPr lang="en-GB" sz="192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/</a:t>
            </a:r>
            <a:r>
              <a:rPr lang="en-GB" sz="192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Theme.Holo.Light</a:t>
            </a:r>
            <a:r>
              <a:rPr lang="en-GB" sz="1920" b="1" dirty="0">
                <a:latin typeface="Courier New" pitchFamily="49" charset="0"/>
                <a:cs typeface="Courier New" pitchFamily="49" charset="0"/>
              </a:rPr>
              <a:t>" </a:t>
            </a:r>
            <a:r>
              <a:rPr lang="en-GB" sz="192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…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8087361" y="-1198880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>
              <a:solidFill>
                <a:srgbClr val="275851"/>
              </a:solidFill>
            </a:endParaRPr>
          </a:p>
        </p:txBody>
      </p:sp>
      <p:pic>
        <p:nvPicPr>
          <p:cNvPr id="10" name="Image 9" descr="Logo Hesias">
            <a:extLst>
              <a:ext uri="{FF2B5EF4-FFF2-40B4-BE49-F238E27FC236}">
                <a16:creationId xmlns:a16="http://schemas.microsoft.com/office/drawing/2014/main" id="{0CB80867-AAC7-E74D-9B1A-2E6454DD31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4157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Action Bar Menu Navigation 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Menus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143000"/>
            <a:ext cx="9235440" cy="5486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To go Back with the Application Icon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Load Action bar menu with XML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Activate “</a:t>
            </a:r>
            <a:r>
              <a:rPr lang="en-US" sz="2160" dirty="0" err="1">
                <a:solidFill>
                  <a:srgbClr val="275851"/>
                </a:solidFill>
              </a:rPr>
              <a:t>DisplayHomeAsUpEnable</a:t>
            </a:r>
            <a:r>
              <a:rPr lang="en-US" sz="2160" dirty="0">
                <a:solidFill>
                  <a:srgbClr val="275851"/>
                </a:solidFill>
              </a:rPr>
              <a:t> in </a:t>
            </a:r>
            <a:r>
              <a:rPr lang="en-US" sz="2160" dirty="0" err="1">
                <a:solidFill>
                  <a:srgbClr val="275851"/>
                </a:solidFill>
              </a:rPr>
              <a:t>onCreate</a:t>
            </a:r>
            <a:r>
              <a:rPr lang="en-US" sz="2160" dirty="0">
                <a:solidFill>
                  <a:srgbClr val="275851"/>
                </a:solidFill>
              </a:rPr>
              <a:t> function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lvl="1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complete the code in </a:t>
            </a:r>
            <a:r>
              <a:rPr lang="en-US" sz="2160" dirty="0" err="1">
                <a:solidFill>
                  <a:srgbClr val="275851"/>
                </a:solidFill>
              </a:rPr>
              <a:t>onOptionsItemSelected</a:t>
            </a:r>
            <a:endParaRPr lang="en-US" sz="240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4470400" y="8046720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775520" y="2651313"/>
            <a:ext cx="9332237" cy="950506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fr-FR" sz="1920" b="1" dirty="0" err="1">
                <a:solidFill>
                  <a:srgbClr val="660066"/>
                </a:solidFill>
              </a:rPr>
              <a:t>ActionBar</a:t>
            </a:r>
            <a:r>
              <a:rPr lang="fr-FR" sz="1920" dirty="0"/>
              <a:t> </a:t>
            </a:r>
            <a:r>
              <a:rPr lang="fr-FR" sz="1920" dirty="0" err="1"/>
              <a:t>actionBar</a:t>
            </a:r>
            <a:r>
              <a:rPr lang="fr-FR" sz="1920" dirty="0"/>
              <a:t> = </a:t>
            </a:r>
            <a:r>
              <a:rPr lang="fr-FR" sz="1920" dirty="0" err="1"/>
              <a:t>getActionBar</a:t>
            </a:r>
            <a:r>
              <a:rPr lang="fr-FR" sz="1920" dirty="0"/>
              <a:t>();</a:t>
            </a:r>
            <a:br>
              <a:rPr lang="fr-FR" sz="1920" dirty="0"/>
            </a:br>
            <a:r>
              <a:rPr lang="fr-FR" sz="1920" dirty="0" err="1"/>
              <a:t>actionBar.setDisplayHomeAsUpEnabled</a:t>
            </a:r>
            <a:r>
              <a:rPr lang="fr-FR" sz="1920" dirty="0"/>
              <a:t>(</a:t>
            </a:r>
            <a:r>
              <a:rPr lang="fr-FR" sz="1920" b="1" dirty="0" err="1">
                <a:solidFill>
                  <a:srgbClr val="660066"/>
                </a:solidFill>
              </a:rPr>
              <a:t>true</a:t>
            </a:r>
            <a:r>
              <a:rPr lang="fr-FR" sz="1920" dirty="0"/>
              <a:t>);</a:t>
            </a:r>
            <a:endParaRPr lang="en-GB" sz="1920" b="1" dirty="0">
              <a:solidFill>
                <a:srgbClr val="008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8087361" y="-1198880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>
              <a:solidFill>
                <a:srgbClr val="275851"/>
              </a:solidFill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775520" y="4120277"/>
            <a:ext cx="9332237" cy="1555373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fr-FR" sz="2160" b="1" dirty="0" err="1">
                <a:solidFill>
                  <a:srgbClr val="660066"/>
                </a:solidFill>
              </a:rPr>
              <a:t>int</a:t>
            </a:r>
            <a:r>
              <a:rPr lang="fr-FR" sz="2160" b="1" dirty="0">
                <a:solidFill>
                  <a:srgbClr val="660066"/>
                </a:solidFill>
              </a:rPr>
              <a:t> </a:t>
            </a:r>
            <a:r>
              <a:rPr lang="fr-FR" sz="2160" dirty="0"/>
              <a:t>id = </a:t>
            </a:r>
            <a:r>
              <a:rPr lang="fr-FR" sz="2160" dirty="0" err="1"/>
              <a:t>item.getItemId</a:t>
            </a:r>
            <a:r>
              <a:rPr lang="fr-FR" sz="2160" dirty="0"/>
              <a:t>();</a:t>
            </a:r>
          </a:p>
          <a:p>
            <a:r>
              <a:rPr lang="fr-FR" sz="2160" dirty="0"/>
              <a:t>if(id == </a:t>
            </a:r>
            <a:r>
              <a:rPr lang="fr-FR" sz="2160" dirty="0" err="1"/>
              <a:t>android.R.id.</a:t>
            </a:r>
            <a:r>
              <a:rPr lang="fr-FR" sz="2160" b="1" dirty="0" err="1">
                <a:solidFill>
                  <a:srgbClr val="0000FF"/>
                </a:solidFill>
              </a:rPr>
              <a:t>home</a:t>
            </a:r>
            <a:r>
              <a:rPr lang="fr-FR" sz="2160" dirty="0"/>
              <a:t>) {</a:t>
            </a:r>
          </a:p>
          <a:p>
            <a:r>
              <a:rPr lang="fr-FR" sz="2160" dirty="0"/>
              <a:t>	</a:t>
            </a:r>
            <a:r>
              <a:rPr lang="fr-FR" sz="2160" dirty="0" err="1"/>
              <a:t>onBackPressed</a:t>
            </a:r>
            <a:r>
              <a:rPr lang="fr-FR" sz="2160" dirty="0"/>
              <a:t>();</a:t>
            </a:r>
          </a:p>
          <a:p>
            <a:r>
              <a:rPr lang="fr-FR" sz="2160" dirty="0"/>
              <a:t>}</a:t>
            </a:r>
          </a:p>
          <a:p>
            <a:r>
              <a:rPr lang="fr-FR" sz="2160" dirty="0"/>
              <a:t>        </a:t>
            </a:r>
          </a:p>
          <a:p>
            <a:r>
              <a:rPr lang="fr-FR" sz="2160" dirty="0"/>
              <a:t>    </a:t>
            </a:r>
            <a:endParaRPr lang="en-GB" sz="2160" b="1" dirty="0">
              <a:solidFill>
                <a:srgbClr val="008000"/>
              </a:solidFill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0496" y="793848"/>
            <a:ext cx="3031873" cy="1432560"/>
          </a:xfrm>
          <a:prstGeom prst="rect">
            <a:avLst/>
          </a:prstGeom>
        </p:spPr>
      </p:pic>
      <p:sp>
        <p:nvSpPr>
          <p:cNvPr id="12" name="shape7"/>
          <p:cNvSpPr/>
          <p:nvPr/>
        </p:nvSpPr>
        <p:spPr bwMode="auto">
          <a:xfrm>
            <a:off x="8515469" y="1182351"/>
            <a:ext cx="345638" cy="519351"/>
          </a:xfrm>
          <a:prstGeom prst="ellipse">
            <a:avLst/>
          </a:prstGeom>
          <a:noFill/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109728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680" dirty="0">
              <a:solidFill>
                <a:srgbClr val="275851"/>
              </a:solidFill>
              <a:latin typeface="Arial" charset="0"/>
            </a:endParaRPr>
          </a:p>
        </p:txBody>
      </p:sp>
      <p:pic>
        <p:nvPicPr>
          <p:cNvPr id="13" name="Image 12" descr="Logo Hesias">
            <a:extLst>
              <a:ext uri="{FF2B5EF4-FFF2-40B4-BE49-F238E27FC236}">
                <a16:creationId xmlns:a16="http://schemas.microsoft.com/office/drawing/2014/main" id="{6E443F56-5692-3E4D-9F6E-65CDF04202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0137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7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Action Bar split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Menus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139755"/>
            <a:ext cx="9235440" cy="5486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To split </a:t>
            </a:r>
            <a:r>
              <a:rPr lang="en-US" sz="2400" dirty="0" err="1">
                <a:solidFill>
                  <a:srgbClr val="275851"/>
                </a:solidFill>
              </a:rPr>
              <a:t>actionBar</a:t>
            </a:r>
            <a:r>
              <a:rPr lang="en-US" sz="2400" dirty="0">
                <a:solidFill>
                  <a:srgbClr val="275851"/>
                </a:solidFill>
              </a:rPr>
              <a:t> in Top and Bottom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Add </a:t>
            </a:r>
            <a:r>
              <a:rPr lang="fr-FR" sz="2160" b="1" dirty="0" err="1">
                <a:solidFill>
                  <a:srgbClr val="660066"/>
                </a:solidFill>
              </a:rPr>
              <a:t>uiOptions</a:t>
            </a:r>
            <a:r>
              <a:rPr lang="fr-FR" sz="2160" b="1" dirty="0">
                <a:solidFill>
                  <a:srgbClr val="660066"/>
                </a:solidFill>
              </a:rPr>
              <a:t> </a:t>
            </a:r>
            <a:r>
              <a:rPr lang="en-US" sz="2160" dirty="0">
                <a:solidFill>
                  <a:srgbClr val="275851"/>
                </a:solidFill>
              </a:rPr>
              <a:t>attribute in manifest with value : </a:t>
            </a:r>
            <a:r>
              <a:rPr lang="fr-FR" sz="2400" b="1" dirty="0" err="1">
                <a:solidFill>
                  <a:srgbClr val="0000FF"/>
                </a:solidFill>
              </a:rPr>
              <a:t>splitActionBarWhenNarrow</a:t>
            </a:r>
            <a:r>
              <a:rPr lang="fr-FR" sz="2400" b="1" dirty="0">
                <a:solidFill>
                  <a:srgbClr val="0000FF"/>
                </a:solidFill>
              </a:rPr>
              <a:t> </a:t>
            </a:r>
            <a:endParaRPr lang="en-US" sz="2400" dirty="0">
              <a:solidFill>
                <a:srgbClr val="4D4D4D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4470400" y="8046720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/>
          </a:p>
        </p:txBody>
      </p:sp>
      <p:sp>
        <p:nvSpPr>
          <p:cNvPr id="3" name="ZoneTexte 2"/>
          <p:cNvSpPr txBox="1"/>
          <p:nvPr/>
        </p:nvSpPr>
        <p:spPr>
          <a:xfrm>
            <a:off x="8087361" y="-1198880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257063" y="2910543"/>
            <a:ext cx="7085587" cy="1901011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fr-FR" sz="2160" dirty="0">
                <a:solidFill>
                  <a:srgbClr val="008000"/>
                </a:solidFill>
              </a:rPr>
              <a:t>&lt;</a:t>
            </a:r>
            <a:r>
              <a:rPr lang="fr-FR" sz="2160" b="1" dirty="0" err="1">
                <a:solidFill>
                  <a:srgbClr val="008000"/>
                </a:solidFill>
              </a:rPr>
              <a:t>activity</a:t>
            </a:r>
            <a:br>
              <a:rPr lang="fr-FR" sz="2160" b="1" dirty="0">
                <a:solidFill>
                  <a:srgbClr val="008000"/>
                </a:solidFill>
              </a:rPr>
            </a:br>
            <a:r>
              <a:rPr lang="fr-FR" sz="2160" b="1" dirty="0"/>
              <a:t>   </a:t>
            </a:r>
            <a:r>
              <a:rPr lang="fr-FR" sz="2160" b="1" dirty="0">
                <a:solidFill>
                  <a:srgbClr val="660066"/>
                </a:solidFill>
              </a:rPr>
              <a:t> </a:t>
            </a:r>
            <a:r>
              <a:rPr lang="fr-FR" sz="2160" b="1" dirty="0" err="1">
                <a:solidFill>
                  <a:srgbClr val="660066"/>
                </a:solidFill>
              </a:rPr>
              <a:t>android:name</a:t>
            </a:r>
            <a:r>
              <a:rPr lang="fr-FR" sz="2160" b="1" dirty="0"/>
              <a:t>="</a:t>
            </a:r>
            <a:r>
              <a:rPr lang="fr-FR" sz="2160" b="1" dirty="0">
                <a:solidFill>
                  <a:srgbClr val="0000FF"/>
                </a:solidFill>
              </a:rPr>
              <a:t>.</a:t>
            </a:r>
            <a:r>
              <a:rPr lang="fr-FR" sz="2160" b="1" dirty="0" err="1">
                <a:solidFill>
                  <a:srgbClr val="0000FF"/>
                </a:solidFill>
              </a:rPr>
              <a:t>views.detail.DetailActivity</a:t>
            </a:r>
            <a:r>
              <a:rPr lang="fr-FR" sz="2160" b="1" dirty="0"/>
              <a:t>"</a:t>
            </a:r>
            <a:br>
              <a:rPr lang="fr-FR" sz="2160" b="1" dirty="0"/>
            </a:br>
            <a:r>
              <a:rPr lang="fr-FR" sz="2160" b="1" dirty="0"/>
              <a:t>    </a:t>
            </a:r>
            <a:r>
              <a:rPr lang="fr-FR" sz="2160" b="1" dirty="0" err="1">
                <a:solidFill>
                  <a:srgbClr val="660066"/>
                </a:solidFill>
              </a:rPr>
              <a:t>android:label</a:t>
            </a:r>
            <a:r>
              <a:rPr lang="fr-FR" sz="2160" b="1" dirty="0"/>
              <a:t>="</a:t>
            </a:r>
            <a:r>
              <a:rPr lang="fr-FR" sz="2160" b="1" dirty="0">
                <a:solidFill>
                  <a:srgbClr val="0000FF"/>
                </a:solidFill>
              </a:rPr>
              <a:t>@string/</a:t>
            </a:r>
            <a:r>
              <a:rPr lang="fr-FR" sz="2160" b="1" dirty="0" err="1">
                <a:solidFill>
                  <a:srgbClr val="0000FF"/>
                </a:solidFill>
              </a:rPr>
              <a:t>title_activity_detail</a:t>
            </a:r>
            <a:r>
              <a:rPr lang="fr-FR" sz="2160" b="1" dirty="0"/>
              <a:t>"</a:t>
            </a:r>
            <a:br>
              <a:rPr lang="fr-FR" sz="2160" b="1" dirty="0"/>
            </a:br>
            <a:r>
              <a:rPr lang="fr-FR" sz="2160" b="1" dirty="0"/>
              <a:t>    </a:t>
            </a:r>
            <a:r>
              <a:rPr lang="fr-FR" sz="2160" b="1" dirty="0" err="1">
                <a:solidFill>
                  <a:srgbClr val="660066"/>
                </a:solidFill>
              </a:rPr>
              <a:t>android:uiOptions</a:t>
            </a:r>
            <a:r>
              <a:rPr lang="fr-FR" sz="2160" b="1" dirty="0"/>
              <a:t>="</a:t>
            </a:r>
            <a:r>
              <a:rPr lang="fr-FR" sz="2160" b="1" dirty="0" err="1">
                <a:solidFill>
                  <a:srgbClr val="0000FF"/>
                </a:solidFill>
              </a:rPr>
              <a:t>splitActionBarWhenNarrow</a:t>
            </a:r>
            <a:r>
              <a:rPr lang="fr-FR" sz="2160" b="1" dirty="0"/>
              <a:t>"</a:t>
            </a:r>
            <a:r>
              <a:rPr lang="fr-FR" sz="2160" dirty="0"/>
              <a:t>&gt;</a:t>
            </a:r>
            <a:br>
              <a:rPr lang="fr-FR" sz="2160" dirty="0"/>
            </a:br>
            <a:r>
              <a:rPr lang="fr-FR" sz="2160" dirty="0">
                <a:solidFill>
                  <a:srgbClr val="008000"/>
                </a:solidFill>
              </a:rPr>
              <a:t>&lt;/</a:t>
            </a:r>
            <a:r>
              <a:rPr lang="fr-FR" sz="2160" b="1" dirty="0" err="1">
                <a:solidFill>
                  <a:srgbClr val="008000"/>
                </a:solidFill>
              </a:rPr>
              <a:t>activity</a:t>
            </a:r>
            <a:r>
              <a:rPr lang="fr-FR" sz="2160" dirty="0">
                <a:solidFill>
                  <a:srgbClr val="008000"/>
                </a:solidFill>
              </a:rPr>
              <a:t>&gt;</a:t>
            </a:r>
            <a:endParaRPr lang="en-GB" sz="2160" b="1" dirty="0">
              <a:solidFill>
                <a:srgbClr val="008000"/>
              </a:solidFill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6833" y="919449"/>
            <a:ext cx="2582286" cy="4590730"/>
          </a:xfrm>
          <a:prstGeom prst="rect">
            <a:avLst/>
          </a:prstGeom>
        </p:spPr>
      </p:pic>
      <p:pic>
        <p:nvPicPr>
          <p:cNvPr id="11" name="Image 10" descr="Logo Hesias">
            <a:extLst>
              <a:ext uri="{FF2B5EF4-FFF2-40B4-BE49-F238E27FC236}">
                <a16:creationId xmlns:a16="http://schemas.microsoft.com/office/drawing/2014/main" id="{7A983002-509F-5943-AEF6-534FE6D182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4561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Logo Hesias">
            <a:extLst>
              <a:ext uri="{FF2B5EF4-FFF2-40B4-BE49-F238E27FC236}">
                <a16:creationId xmlns:a16="http://schemas.microsoft.com/office/drawing/2014/main" id="{5161CD96-6067-9A49-9070-A366C2C2F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10" name="Image 9" descr="Logo Hesias">
            <a:extLst>
              <a:ext uri="{FF2B5EF4-FFF2-40B4-BE49-F238E27FC236}">
                <a16:creationId xmlns:a16="http://schemas.microsoft.com/office/drawing/2014/main" id="{31DF0C88-1B3F-214B-BD23-9A724BE180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11" name="Image 10" descr="Logo Hesias">
            <a:extLst>
              <a:ext uri="{FF2B5EF4-FFF2-40B4-BE49-F238E27FC236}">
                <a16:creationId xmlns:a16="http://schemas.microsoft.com/office/drawing/2014/main" id="{3EE26683-ABAE-F14B-B754-75329FA88D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7C980A76-A90B-E04E-97FC-85D6B71595B0}"/>
              </a:ext>
            </a:extLst>
          </p:cNvPr>
          <p:cNvSpPr txBox="1">
            <a:spLocks/>
          </p:cNvSpPr>
          <p:nvPr/>
        </p:nvSpPr>
        <p:spPr>
          <a:xfrm>
            <a:off x="2152650" y="2851279"/>
            <a:ext cx="7886700" cy="544918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2"/>
                </a:solidFill>
                <a:latin typeface="Quicksand" pitchFamily="2" charset="77"/>
                <a:ea typeface="+mj-ea"/>
                <a:cs typeface="+mj-cs"/>
              </a:defRPr>
            </a:lvl1pPr>
          </a:lstStyle>
          <a:p>
            <a:r>
              <a:rPr lang="fr-FR" sz="4950" dirty="0">
                <a:solidFill>
                  <a:srgbClr val="275851"/>
                </a:solidFill>
                <a:latin typeface="Bahnschrift" panose="020B0502040204020203" pitchFamily="34" charset="0"/>
              </a:rPr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26002591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6376" y="3277542"/>
            <a:ext cx="9326880" cy="1362074"/>
          </a:xfrm>
        </p:spPr>
        <p:txBody>
          <a:bodyPr/>
          <a:lstStyle/>
          <a:p>
            <a:pPr>
              <a:defRPr/>
            </a:pPr>
            <a:r>
              <a:rPr lang="fr-FR" dirty="0" err="1">
                <a:solidFill>
                  <a:srgbClr val="275851"/>
                </a:solidFill>
              </a:rPr>
              <a:t>Intents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76376" y="2907030"/>
            <a:ext cx="9326880" cy="1499236"/>
          </a:xfrm>
        </p:spPr>
        <p:txBody>
          <a:bodyPr/>
          <a:lstStyle/>
          <a:p>
            <a:pPr>
              <a:defRPr/>
            </a:pP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Android</a:t>
            </a:r>
            <a:r>
              <a:rPr lang="fr-FR" dirty="0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 </a:t>
            </a: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Development</a:t>
            </a:r>
            <a:endParaRPr lang="fr-FR" dirty="0">
              <a:solidFill>
                <a:srgbClr val="275851"/>
              </a:solidFill>
              <a:latin typeface="Myriad Pro"/>
              <a:ea typeface="MS PGothic" charset="0"/>
              <a:cs typeface="Myriad Pro"/>
            </a:endParaRPr>
          </a:p>
        </p:txBody>
      </p:sp>
      <p:pic>
        <p:nvPicPr>
          <p:cNvPr id="4" name="Image 3" descr="Logo Hesias">
            <a:extLst>
              <a:ext uri="{FF2B5EF4-FFF2-40B4-BE49-F238E27FC236}">
                <a16:creationId xmlns:a16="http://schemas.microsoft.com/office/drawing/2014/main" id="{69B26F73-1C92-8244-9A4A-000EBC2C74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3077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Presentation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Intents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An intent is an abstract description of an operation to be performed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We can use it to : 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Launch an Activity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Communicate with components like :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Background Services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Broadcast Receivers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The first one is the most common usage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We’ll only see it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9565" y="2338353"/>
            <a:ext cx="1561330" cy="3084422"/>
          </a:xfrm>
          <a:prstGeom prst="rect">
            <a:avLst/>
          </a:prstGeom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336EB97E-971B-E248-B946-A19DCB9AAB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3932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Launch an Activity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Intents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706880" y="1219200"/>
            <a:ext cx="960120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To simply launch an activity :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One of Instant constructors take only this two parameters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The context of the intent, here the activity instance creating it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The component class used for the intent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 err="1">
                <a:solidFill>
                  <a:srgbClr val="275851"/>
                </a:solidFill>
              </a:rPr>
              <a:t>startActivity(Intent</a:t>
            </a:r>
            <a:r>
              <a:rPr lang="en-US" sz="2640" b="1" dirty="0">
                <a:solidFill>
                  <a:srgbClr val="275851"/>
                </a:solidFill>
              </a:rPr>
              <a:t>)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An instance method of Activity class to start a new activity with an intent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798320" y="1671638"/>
            <a:ext cx="9601200" cy="995362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Intent intent = 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new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Intent(</a:t>
            </a:r>
            <a:r>
              <a:rPr lang="en-US" sz="2160" b="1" dirty="0" err="1">
                <a:solidFill>
                  <a:srgbClr val="660066"/>
                </a:solidFill>
                <a:latin typeface="Courier"/>
                <a:cs typeface="Courier"/>
              </a:rPr>
              <a:t>this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ActivityToLaunch.</a:t>
            </a:r>
            <a:r>
              <a:rPr lang="en-US" sz="2160" b="1" dirty="0" err="1">
                <a:solidFill>
                  <a:srgbClr val="660066"/>
                </a:solidFill>
                <a:latin typeface="Courier"/>
                <a:cs typeface="Courier"/>
              </a:rPr>
              <a:t>class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startActivity(intent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A5165584-023A-974F-8718-896BD923F4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1146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2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3207" y="1268761"/>
            <a:ext cx="5605580" cy="484535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0419" name="Text Box 2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Note</a:t>
            </a:r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 rot="21027092">
            <a:off x="3338126" y="2281620"/>
            <a:ext cx="4183169" cy="304498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108000" tIns="56160" rIns="108000" bIns="56160">
            <a:prstTxWarp prst="textNoShape">
              <a:avLst/>
            </a:prstTxWarp>
            <a:spAutoFit/>
          </a:bodyPr>
          <a:lstStyle/>
          <a:p>
            <a:pPr algn="ctr">
              <a:spcBef>
                <a:spcPts val="2700"/>
              </a:spcBef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3360" b="1" u="sng" dirty="0">
                <a:solidFill>
                  <a:srgbClr val="275851"/>
                </a:solidFill>
                <a:latin typeface="Comic Sans MS" charset="0"/>
              </a:rPr>
              <a:t>Remember :</a:t>
            </a:r>
            <a:r>
              <a:rPr lang="en-US" sz="3360" b="1" dirty="0">
                <a:solidFill>
                  <a:srgbClr val="275851"/>
                </a:solidFill>
                <a:latin typeface="Comic Sans MS" charset="0"/>
              </a:rPr>
              <a:t> </a:t>
            </a:r>
          </a:p>
          <a:p>
            <a:pPr algn="ctr">
              <a:spcBef>
                <a:spcPts val="2700"/>
              </a:spcBef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3360" b="1" dirty="0">
                <a:solidFill>
                  <a:srgbClr val="275851"/>
                </a:solidFill>
                <a:latin typeface="Comic Sans MS" charset="0"/>
              </a:rPr>
              <a:t>An Activity have to be declared inside Android Manifest file to be launched.</a:t>
            </a:r>
          </a:p>
        </p:txBody>
      </p:sp>
      <p:sp>
        <p:nvSpPr>
          <p:cNvPr id="60422" name="Text Box 5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spcBef>
                <a:spcPts val="1350"/>
              </a:spcBef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Intents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B377874B-CC60-C246-9053-C96572F60A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8557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Launch an Activity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Intents</a:t>
            </a:r>
          </a:p>
        </p:txBody>
      </p:sp>
      <p:pic>
        <p:nvPicPr>
          <p:cNvPr id="7" name="Picture 6" descr="Screen shot 2011-01-15 at 11.56.04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4218" y="2143943"/>
            <a:ext cx="3157667" cy="3911310"/>
          </a:xfrm>
          <a:prstGeom prst="rect">
            <a:avLst/>
          </a:prstGeom>
        </p:spPr>
      </p:pic>
      <p:pic>
        <p:nvPicPr>
          <p:cNvPr id="8" name="Picture 7" descr="Screen shot 2011-01-15 at 11.56.20 A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4218" y="2129743"/>
            <a:ext cx="3157667" cy="3898949"/>
          </a:xfrm>
          <a:prstGeom prst="rect">
            <a:avLst/>
          </a:prstGeom>
        </p:spPr>
      </p:pic>
      <p:pic>
        <p:nvPicPr>
          <p:cNvPr id="10" name="Picture 9" descr="Screen shot 2011-01-15 at 11.56.40 A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4218" y="2132856"/>
            <a:ext cx="3157667" cy="3923016"/>
          </a:xfrm>
          <a:prstGeom prst="rect">
            <a:avLst/>
          </a:prstGeom>
        </p:spPr>
      </p:pic>
      <p:pic>
        <p:nvPicPr>
          <p:cNvPr id="11" name="Picture 10" descr="Screen shot 2011-01-15 at 11.56.52 AM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4218" y="2132855"/>
            <a:ext cx="3157667" cy="3923015"/>
          </a:xfrm>
          <a:prstGeom prst="rect">
            <a:avLst/>
          </a:prstGeom>
        </p:spPr>
      </p:pic>
      <p:pic>
        <p:nvPicPr>
          <p:cNvPr id="13" name="Picture 12" descr="Screen shot 2011-01-15 at 11.57.18 AM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4218" y="2133365"/>
            <a:ext cx="3157667" cy="3926968"/>
          </a:xfrm>
          <a:prstGeom prst="rect">
            <a:avLst/>
          </a:prstGeom>
        </p:spPr>
      </p:pic>
      <p:pic>
        <p:nvPicPr>
          <p:cNvPr id="14" name="Picture 13" descr="Screen shot 2011-01-15 at 11.56.20 A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4218" y="2129743"/>
            <a:ext cx="3157667" cy="3898949"/>
          </a:xfrm>
          <a:prstGeom prst="rect">
            <a:avLst/>
          </a:prstGeom>
        </p:spPr>
      </p:pic>
      <p:pic>
        <p:nvPicPr>
          <p:cNvPr id="12" name="Picture 11" descr="Screen shot 2011-01-15 at 11.57.07 AM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54218" y="2132856"/>
            <a:ext cx="3157667" cy="3923016"/>
          </a:xfrm>
          <a:prstGeom prst="rect">
            <a:avLst/>
          </a:prstGeom>
        </p:spPr>
      </p:pic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1889760" y="1219200"/>
            <a:ext cx="9509760" cy="298748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You can also start an Activity and wait a result code from it :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 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 16" descr="Logo Hesias">
            <a:extLst>
              <a:ext uri="{FF2B5EF4-FFF2-40B4-BE49-F238E27FC236}">
                <a16:creationId xmlns:a16="http://schemas.microsoft.com/office/drawing/2014/main" id="{BABBCD96-AD21-784A-ABB0-9EE97A5DD4F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3642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 bldLvl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Launch an Activity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889760" y="1219200"/>
            <a:ext cx="950976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To do that, just use the method</a:t>
            </a:r>
            <a:r>
              <a:rPr lang="en-US" sz="2640" b="1" dirty="0">
                <a:solidFill>
                  <a:srgbClr val="275851"/>
                </a:solidFill>
              </a:rPr>
              <a:t> </a:t>
            </a:r>
            <a:r>
              <a:rPr lang="en-US" sz="2640" b="1" dirty="0" err="1">
                <a:solidFill>
                  <a:srgbClr val="275851"/>
                </a:solidFill>
              </a:rPr>
              <a:t>startActivityForResult</a:t>
            </a:r>
            <a:r>
              <a:rPr lang="en-US" sz="2640" b="1" dirty="0">
                <a:solidFill>
                  <a:srgbClr val="275851"/>
                </a:solidFill>
              </a:rPr>
              <a:t>(…) </a:t>
            </a:r>
            <a:r>
              <a:rPr lang="en-US" sz="2640" dirty="0">
                <a:solidFill>
                  <a:srgbClr val="275851"/>
                </a:solidFill>
              </a:rPr>
              <a:t>instead of </a:t>
            </a:r>
            <a:r>
              <a:rPr lang="en-US" sz="2640" b="1" dirty="0" err="1">
                <a:solidFill>
                  <a:srgbClr val="275851"/>
                </a:solidFill>
              </a:rPr>
              <a:t>startActivity</a:t>
            </a:r>
            <a:r>
              <a:rPr lang="en-US" sz="2640" b="1" dirty="0">
                <a:solidFill>
                  <a:srgbClr val="275851"/>
                </a:solidFill>
              </a:rPr>
              <a:t>(…) </a:t>
            </a:r>
            <a:r>
              <a:rPr lang="en-US" sz="2640" dirty="0">
                <a:solidFill>
                  <a:srgbClr val="275851"/>
                </a:solidFill>
              </a:rPr>
              <a:t>: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1775520" y="2104963"/>
            <a:ext cx="9601200" cy="3715613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...</a:t>
            </a:r>
          </a:p>
          <a:p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private static final </a:t>
            </a:r>
            <a:r>
              <a:rPr lang="en-US" sz="2160" b="1" dirty="0" err="1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MY_ACTIVITY_CODE = 1;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...</a:t>
            </a:r>
          </a:p>
          <a:p>
            <a:endParaRPr lang="en-US" sz="216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Intent intent = 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new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Intent(</a:t>
            </a:r>
            <a:r>
              <a:rPr lang="en-US" sz="2160" b="1" dirty="0" err="1">
                <a:solidFill>
                  <a:srgbClr val="660066"/>
                </a:solidFill>
                <a:latin typeface="Courier"/>
                <a:cs typeface="Courier"/>
              </a:rPr>
              <a:t>this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ActivityToLaunch.</a:t>
            </a:r>
            <a:r>
              <a:rPr lang="en-US" sz="2160" b="1" dirty="0" err="1">
                <a:solidFill>
                  <a:srgbClr val="660066"/>
                </a:solidFill>
                <a:latin typeface="Courier"/>
                <a:cs typeface="Courier"/>
              </a:rPr>
              <a:t>class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endParaRPr lang="en-US" sz="216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2160" dirty="0">
                <a:solidFill>
                  <a:srgbClr val="008000"/>
                </a:solidFill>
                <a:latin typeface="Courier"/>
                <a:cs typeface="Courier"/>
              </a:rPr>
              <a:t>// MY_ACTIVITY_CODE Constant represent an id for the</a:t>
            </a:r>
          </a:p>
          <a:p>
            <a:r>
              <a:rPr lang="en-US" sz="2160" dirty="0">
                <a:solidFill>
                  <a:srgbClr val="008000"/>
                </a:solidFill>
                <a:latin typeface="Courier"/>
                <a:cs typeface="Courier"/>
              </a:rPr>
              <a:t>// request that will be used later identify the activity </a:t>
            </a:r>
          </a:p>
          <a:p>
            <a:r>
              <a:rPr lang="en-US" sz="2160" dirty="0">
                <a:solidFill>
                  <a:srgbClr val="008000"/>
                </a:solidFill>
                <a:latin typeface="Courier"/>
                <a:cs typeface="Courier"/>
              </a:rPr>
              <a:t>// returning the result.</a:t>
            </a:r>
          </a:p>
          <a:p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startActivityForResult(intent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MY_ACTIVITY_CODE);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Intents</a:t>
            </a:r>
          </a:p>
        </p:txBody>
      </p:sp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7D072396-3BF5-0B4A-B90A-34484FCFED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634976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Launch an Activity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Intents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889760" y="1219200"/>
            <a:ext cx="950976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In the launched activity, use the </a:t>
            </a:r>
            <a:r>
              <a:rPr lang="en-US" sz="2640" b="1" dirty="0" err="1">
                <a:solidFill>
                  <a:srgbClr val="275851"/>
                </a:solidFill>
              </a:rPr>
              <a:t>setResult</a:t>
            </a:r>
            <a:r>
              <a:rPr lang="en-US" sz="2640" b="1" dirty="0">
                <a:solidFill>
                  <a:srgbClr val="275851"/>
                </a:solidFill>
              </a:rPr>
              <a:t>(…)</a:t>
            </a:r>
            <a:r>
              <a:rPr lang="en-US" sz="2640" dirty="0">
                <a:solidFill>
                  <a:srgbClr val="275851"/>
                </a:solidFill>
              </a:rPr>
              <a:t> method to return a result code to the launching activity :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1249680" y="2281234"/>
            <a:ext cx="10149840" cy="3181469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Button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submitButton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= (Button)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findViewById(R.id.submit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submitButton.setOnClickListener(</a:t>
            </a:r>
            <a:r>
              <a:rPr lang="en-US" sz="2160" b="1" dirty="0" err="1">
                <a:solidFill>
                  <a:srgbClr val="660066"/>
                </a:solidFill>
                <a:latin typeface="Courier"/>
                <a:cs typeface="Courier"/>
              </a:rPr>
              <a:t>new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View.OnClickListener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() {</a:t>
            </a:r>
          </a:p>
          <a:p>
            <a:endParaRPr lang="en-US" sz="216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	public void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onClick(View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view) {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	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setResult(RESULT_OK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	finish();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}</a:t>
            </a:r>
          </a:p>
          <a:p>
            <a:endParaRPr lang="en-US" sz="216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});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D4933D80-AB3E-3545-9DF5-07BD3B2E05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06631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Launch an Activity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Intents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889760" y="1066800"/>
            <a:ext cx="950976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In the launching activity, override the </a:t>
            </a:r>
            <a:r>
              <a:rPr lang="en-US" sz="2640" b="1" dirty="0" err="1">
                <a:solidFill>
                  <a:srgbClr val="275851"/>
                </a:solidFill>
              </a:rPr>
              <a:t>onActivityResult</a:t>
            </a:r>
            <a:r>
              <a:rPr lang="en-US" sz="2640" b="1" dirty="0">
                <a:solidFill>
                  <a:srgbClr val="275851"/>
                </a:solidFill>
              </a:rPr>
              <a:t>(…) </a:t>
            </a:r>
            <a:r>
              <a:rPr lang="en-US" sz="2640" dirty="0">
                <a:solidFill>
                  <a:srgbClr val="275851"/>
                </a:solidFill>
              </a:rPr>
              <a:t>method :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1170653" y="1873627"/>
            <a:ext cx="9937104" cy="4320480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680" b="1" dirty="0">
                <a:solidFill>
                  <a:srgbClr val="660066"/>
                </a:solidFill>
                <a:latin typeface="Courier"/>
                <a:cs typeface="Courier"/>
              </a:rPr>
              <a:t>protected void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onActivityResult(</a:t>
            </a:r>
            <a:r>
              <a:rPr lang="en-US" sz="1680" b="1" dirty="0" err="1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1680" b="1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requestCode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</a:t>
            </a: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</a:t>
            </a:r>
            <a:r>
              <a:rPr lang="en-US" sz="1680" b="1" dirty="0" err="1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1680" b="1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resultCode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Intent data) {</a:t>
            </a: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</a:t>
            </a:r>
            <a:r>
              <a:rPr lang="en-US" sz="1680" b="1" dirty="0">
                <a:solidFill>
                  <a:srgbClr val="660066"/>
                </a:solidFill>
                <a:latin typeface="Courier"/>
                <a:cs typeface="Courier"/>
              </a:rPr>
              <a:t>switch 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requestCode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 {</a:t>
            </a: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</a:t>
            </a:r>
            <a:r>
              <a:rPr lang="en-US" sz="1680" b="1" dirty="0">
                <a:solidFill>
                  <a:srgbClr val="660066"/>
                </a:solidFill>
                <a:latin typeface="Courier"/>
                <a:cs typeface="Courier"/>
              </a:rPr>
              <a:t>case </a:t>
            </a:r>
            <a:r>
              <a:rPr lang="en-US" sz="1680" i="1" dirty="0">
                <a:solidFill>
                  <a:srgbClr val="0000FF"/>
                </a:solidFill>
                <a:latin typeface="Courier"/>
                <a:cs typeface="Courier"/>
              </a:rPr>
              <a:t>MY_ACTIVITY_CODE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:</a:t>
            </a: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	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TextView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textView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= </a:t>
            </a:r>
            <a:r>
              <a:rPr lang="fr-FR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…</a:t>
            </a:r>
            <a:endParaRPr lang="en-US" sz="168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	</a:t>
            </a:r>
            <a:r>
              <a:rPr lang="en-US" sz="1680" b="1" dirty="0">
                <a:solidFill>
                  <a:srgbClr val="660066"/>
                </a:solidFill>
                <a:latin typeface="Courier"/>
                <a:cs typeface="Courier"/>
              </a:rPr>
              <a:t>switch 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resultCode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 {</a:t>
            </a: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	</a:t>
            </a:r>
            <a:r>
              <a:rPr lang="en-US" sz="1680" b="1" dirty="0">
                <a:solidFill>
                  <a:srgbClr val="660066"/>
                </a:solidFill>
                <a:latin typeface="Courier"/>
                <a:cs typeface="Courier"/>
              </a:rPr>
              <a:t>case </a:t>
            </a:r>
            <a:r>
              <a:rPr lang="en-US" sz="1680" i="1" dirty="0">
                <a:solidFill>
                  <a:srgbClr val="0000FF"/>
                </a:solidFill>
                <a:latin typeface="Courier"/>
                <a:cs typeface="Courier"/>
              </a:rPr>
              <a:t>RESULT_CANCELED 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:</a:t>
            </a: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		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textView.setText(</a:t>
            </a:r>
            <a:r>
              <a:rPr lang="en-US" sz="1680" b="1" dirty="0" err="1">
                <a:solidFill>
                  <a:srgbClr val="0000FF"/>
                </a:solidFill>
                <a:latin typeface="Courier"/>
                <a:cs typeface="Courier"/>
              </a:rPr>
              <a:t>"Cancel</a:t>
            </a:r>
            <a:r>
              <a:rPr lang="en-US" sz="1680" b="1" dirty="0">
                <a:solidFill>
                  <a:srgbClr val="0000FF"/>
                </a:solidFill>
                <a:latin typeface="Courier"/>
                <a:cs typeface="Courier"/>
              </a:rPr>
              <a:t> Button Pressed"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		</a:t>
            </a:r>
            <a:r>
              <a:rPr lang="en-US" sz="1680" b="1" dirty="0">
                <a:solidFill>
                  <a:srgbClr val="660066"/>
                </a:solidFill>
                <a:latin typeface="Courier"/>
                <a:cs typeface="Courier"/>
              </a:rPr>
              <a:t>break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	</a:t>
            </a:r>
            <a:r>
              <a:rPr lang="en-US" sz="1680" b="1" dirty="0">
                <a:solidFill>
                  <a:srgbClr val="660066"/>
                </a:solidFill>
                <a:latin typeface="Courier"/>
                <a:cs typeface="Courier"/>
              </a:rPr>
              <a:t>case </a:t>
            </a:r>
            <a:r>
              <a:rPr lang="en-US" sz="1680" i="1" dirty="0">
                <a:solidFill>
                  <a:srgbClr val="0000FF"/>
                </a:solidFill>
                <a:latin typeface="Courier"/>
                <a:cs typeface="Courier"/>
              </a:rPr>
              <a:t>RESULT_OK 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:</a:t>
            </a: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		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textView.setText(</a:t>
            </a:r>
            <a:r>
              <a:rPr lang="en-US" sz="1680" b="1" dirty="0" err="1">
                <a:solidFill>
                  <a:srgbClr val="0000FF"/>
                </a:solidFill>
                <a:latin typeface="Courier"/>
                <a:cs typeface="Courier"/>
              </a:rPr>
              <a:t>"Submit</a:t>
            </a:r>
            <a:r>
              <a:rPr lang="en-US" sz="1680" b="1" dirty="0">
                <a:solidFill>
                  <a:srgbClr val="0000FF"/>
                </a:solidFill>
                <a:latin typeface="Courier"/>
                <a:cs typeface="Courier"/>
              </a:rPr>
              <a:t> Button Pressed"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		</a:t>
            </a:r>
            <a:r>
              <a:rPr lang="en-US" sz="1680" b="1" dirty="0">
                <a:solidFill>
                  <a:srgbClr val="660066"/>
                </a:solidFill>
                <a:latin typeface="Courier"/>
                <a:cs typeface="Courier"/>
              </a:rPr>
              <a:t>break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	}</a:t>
            </a: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...</a:t>
            </a: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}</a:t>
            </a: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}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1F7DD0C2-F09F-E84E-86BC-901757E1AB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40750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Include Extra Data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Intents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798320" y="1219200"/>
            <a:ext cx="960120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When you launch another activity, you often need to communicate some information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You can use the intent methods below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b="1" dirty="0">
                <a:solidFill>
                  <a:srgbClr val="275851"/>
                </a:solidFill>
              </a:rPr>
              <a:t>void </a:t>
            </a:r>
            <a:r>
              <a:rPr lang="en-US" sz="2400" b="1" dirty="0" err="1">
                <a:solidFill>
                  <a:srgbClr val="275851"/>
                </a:solidFill>
              </a:rPr>
              <a:t>putExtra</a:t>
            </a:r>
            <a:r>
              <a:rPr lang="en-US" sz="2400" b="1" dirty="0">
                <a:solidFill>
                  <a:srgbClr val="275851"/>
                </a:solidFill>
              </a:rPr>
              <a:t>(…)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b="1" dirty="0">
                <a:solidFill>
                  <a:srgbClr val="275851"/>
                </a:solidFill>
              </a:rPr>
              <a:t>Bundle </a:t>
            </a:r>
            <a:r>
              <a:rPr lang="en-US" sz="2400" b="1" dirty="0" err="1">
                <a:solidFill>
                  <a:srgbClr val="275851"/>
                </a:solidFill>
              </a:rPr>
              <a:t>getExtras</a:t>
            </a:r>
            <a:r>
              <a:rPr lang="en-US" sz="2400" b="1" dirty="0">
                <a:solidFill>
                  <a:srgbClr val="275851"/>
                </a:solidFill>
              </a:rPr>
              <a:t>(…)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Supported types are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Primitives : byte, short, </a:t>
            </a:r>
            <a:r>
              <a:rPr lang="en-US" sz="2400" dirty="0" err="1">
                <a:solidFill>
                  <a:srgbClr val="275851"/>
                </a:solidFill>
              </a:rPr>
              <a:t>int</a:t>
            </a:r>
            <a:r>
              <a:rPr lang="en-US" sz="2400" dirty="0">
                <a:solidFill>
                  <a:srgbClr val="275851"/>
                </a:solidFill>
              </a:rPr>
              <a:t>, long, float, double, …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Primitive Arrays : </a:t>
            </a:r>
            <a:r>
              <a:rPr lang="en-US" sz="2400" dirty="0" err="1">
                <a:solidFill>
                  <a:srgbClr val="275851"/>
                </a:solidFill>
              </a:rPr>
              <a:t>int</a:t>
            </a:r>
            <a:r>
              <a:rPr lang="en-US" sz="2400" dirty="0">
                <a:solidFill>
                  <a:srgbClr val="275851"/>
                </a:solidFill>
              </a:rPr>
              <a:t>[], long[], …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Strings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 err="1">
                <a:solidFill>
                  <a:srgbClr val="275851"/>
                </a:solidFill>
              </a:rPr>
              <a:t>Serializable</a:t>
            </a:r>
            <a:r>
              <a:rPr lang="en-US" sz="2400" dirty="0">
                <a:solidFill>
                  <a:srgbClr val="275851"/>
                </a:solidFill>
              </a:rPr>
              <a:t> objects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Logo Hesias">
            <a:extLst>
              <a:ext uri="{FF2B5EF4-FFF2-40B4-BE49-F238E27FC236}">
                <a16:creationId xmlns:a16="http://schemas.microsoft.com/office/drawing/2014/main" id="{F2C598AC-152B-7C4D-B2C5-BD630C5C6D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8398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Include Extra Data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Intents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798320" y="990600"/>
            <a:ext cx="960120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To put an extra data :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243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243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To retrieve it in the launched Activity :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243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>
              <a:lnSpc>
                <a:spcPct val="90000"/>
              </a:lnSpc>
              <a:spcBef>
                <a:spcPts val="660"/>
              </a:spcBef>
              <a:spcAft>
                <a:spcPts val="243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>
                <a:solidFill>
                  <a:srgbClr val="275851"/>
                </a:solidFill>
              </a:rPr>
              <a:t>Intent </a:t>
            </a:r>
            <a:r>
              <a:rPr lang="en-US" sz="2640" b="1" dirty="0" err="1">
                <a:solidFill>
                  <a:srgbClr val="275851"/>
                </a:solidFill>
              </a:rPr>
              <a:t>getIntent</a:t>
            </a:r>
            <a:r>
              <a:rPr lang="en-US" sz="2640" b="1" dirty="0">
                <a:solidFill>
                  <a:srgbClr val="275851"/>
                </a:solidFill>
              </a:rPr>
              <a:t>()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Return the intent that started this activity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798320" y="1600200"/>
            <a:ext cx="9509760" cy="1066800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Intent intent = 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new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Intent(</a:t>
            </a:r>
            <a:r>
              <a:rPr lang="en-US" sz="2160" b="1" dirty="0" err="1">
                <a:solidFill>
                  <a:srgbClr val="660066"/>
                </a:solidFill>
                <a:latin typeface="Courier"/>
                <a:cs typeface="Courier"/>
              </a:rPr>
              <a:t>this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MyActivity.</a:t>
            </a:r>
            <a:r>
              <a:rPr lang="en-US" sz="2160" b="1" dirty="0" err="1">
                <a:solidFill>
                  <a:srgbClr val="660066"/>
                </a:solidFill>
                <a:latin typeface="Courier"/>
                <a:cs typeface="Courier"/>
              </a:rPr>
              <a:t>class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intent.putExtra(</a:t>
            </a:r>
            <a:r>
              <a:rPr lang="en-US" sz="2160" b="1" dirty="0" err="1">
                <a:solidFill>
                  <a:srgbClr val="0000FF"/>
                </a:solidFill>
                <a:latin typeface="Courier"/>
                <a:cs typeface="Courier"/>
              </a:rPr>
              <a:t>"smthg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"Hi Activity."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startActivity(intent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MY_ACTIVITY_CODE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775520" y="3342590"/>
            <a:ext cx="9509760" cy="1814602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Bundle extras =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getIntent().getExtras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();</a:t>
            </a:r>
          </a:p>
          <a:p>
            <a:endParaRPr lang="en-US" sz="216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2160" b="1" dirty="0" err="1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(extras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!= 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null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 {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String message =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extras.getString(</a:t>
            </a:r>
            <a:r>
              <a:rPr lang="en-US" sz="2160" b="1" dirty="0" err="1">
                <a:solidFill>
                  <a:srgbClr val="0000FF"/>
                </a:solidFill>
                <a:latin typeface="Courier"/>
                <a:cs typeface="Courier"/>
              </a:rPr>
              <a:t>"smthg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}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Logo Hesias">
            <a:extLst>
              <a:ext uri="{FF2B5EF4-FFF2-40B4-BE49-F238E27FC236}">
                <a16:creationId xmlns:a16="http://schemas.microsoft.com/office/drawing/2014/main" id="{64421E41-3C15-1A4F-96E1-A3E20043EC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6736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6" grpId="0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Include Extra Data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Intents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889760" y="1219200"/>
            <a:ext cx="932688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If an Activity has been launched by </a:t>
            </a:r>
            <a:r>
              <a:rPr lang="en-US" sz="2640" b="1" dirty="0" err="1">
                <a:solidFill>
                  <a:srgbClr val="275851"/>
                </a:solidFill>
              </a:rPr>
              <a:t>startActivityForResult</a:t>
            </a:r>
            <a:r>
              <a:rPr lang="en-US" sz="2640" b="1" dirty="0">
                <a:solidFill>
                  <a:srgbClr val="275851"/>
                </a:solidFill>
              </a:rPr>
              <a:t>(…) </a:t>
            </a:r>
            <a:r>
              <a:rPr lang="en-US" sz="2640" dirty="0">
                <a:solidFill>
                  <a:srgbClr val="275851"/>
                </a:solidFill>
              </a:rPr>
              <a:t>method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It can send information to the launching Activity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In sending an intent in addition to result code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You can retrieve it in the launching Activity in the </a:t>
            </a:r>
            <a:r>
              <a:rPr lang="en-US" sz="2640" b="1" dirty="0" err="1">
                <a:solidFill>
                  <a:srgbClr val="275851"/>
                </a:solidFill>
              </a:rPr>
              <a:t>onActivityResult</a:t>
            </a:r>
            <a:r>
              <a:rPr lang="en-US" sz="2640" b="1" dirty="0">
                <a:solidFill>
                  <a:srgbClr val="275851"/>
                </a:solidFill>
              </a:rPr>
              <a:t>(…) </a:t>
            </a:r>
            <a:r>
              <a:rPr lang="en-US" sz="2640" dirty="0">
                <a:solidFill>
                  <a:srgbClr val="275851"/>
                </a:solidFill>
              </a:rPr>
              <a:t>method</a:t>
            </a:r>
            <a:endParaRPr lang="en-US" sz="2640" b="1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pic>
        <p:nvPicPr>
          <p:cNvPr id="9" name="Picture 8" descr="fil.png"/>
          <p:cNvPicPr>
            <a:picLocks noChangeAspect="1"/>
          </p:cNvPicPr>
          <p:nvPr/>
        </p:nvPicPr>
        <p:blipFill>
          <a:blip r:embed="rId3"/>
          <a:srcRect l="1301"/>
          <a:stretch>
            <a:fillRect/>
          </a:stretch>
        </p:blipFill>
        <p:spPr>
          <a:xfrm>
            <a:off x="6836079" y="4343391"/>
            <a:ext cx="3493781" cy="1370755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065B2821-2981-CD4B-82D1-1A6C1C1CFD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7676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Include Extra Data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Intents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798320" y="914400"/>
            <a:ext cx="960120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Launched Activity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243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243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Launching Activity :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689110" y="1447800"/>
            <a:ext cx="9436090" cy="1894790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92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...</a:t>
            </a:r>
          </a:p>
          <a:p>
            <a:r>
              <a:rPr lang="en-US" sz="192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myIntent</a:t>
            </a:r>
            <a:endParaRPr lang="en-US" sz="192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192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.</a:t>
            </a:r>
            <a:r>
              <a:rPr lang="en-US" sz="192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putExtra</a:t>
            </a:r>
            <a:r>
              <a:rPr lang="en-US" sz="192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</a:t>
            </a:r>
            <a:r>
              <a:rPr lang="en-US" sz="1920" b="1" dirty="0">
                <a:solidFill>
                  <a:srgbClr val="0000FF"/>
                </a:solidFill>
                <a:latin typeface="Courier"/>
                <a:cs typeface="Courier"/>
              </a:rPr>
              <a:t>“message”</a:t>
            </a:r>
            <a:r>
              <a:rPr lang="en-US" sz="192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</a:t>
            </a:r>
            <a:r>
              <a:rPr lang="en-US" sz="1920" b="1" dirty="0">
                <a:solidFill>
                  <a:srgbClr val="0000FF"/>
                </a:solidFill>
                <a:latin typeface="Courier"/>
                <a:cs typeface="Courier"/>
              </a:rPr>
              <a:t>“Thank you for calling me”</a:t>
            </a:r>
            <a:r>
              <a:rPr lang="en-US" sz="192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92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setResult</a:t>
            </a:r>
            <a:r>
              <a:rPr lang="en-US" sz="192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</a:t>
            </a:r>
            <a:r>
              <a:rPr lang="en-US" sz="1920" i="1" dirty="0">
                <a:solidFill>
                  <a:srgbClr val="0000FF"/>
                </a:solidFill>
                <a:latin typeface="Courier"/>
                <a:cs typeface="Courier"/>
              </a:rPr>
              <a:t>RESULT_OK</a:t>
            </a:r>
            <a:r>
              <a:rPr lang="en-US" sz="1920" dirty="0">
                <a:latin typeface="Courier"/>
                <a:cs typeface="Courier"/>
              </a:rPr>
              <a:t>, </a:t>
            </a:r>
            <a:r>
              <a:rPr lang="en-US" sz="1920" dirty="0" err="1">
                <a:latin typeface="Courier"/>
                <a:cs typeface="Courier"/>
              </a:rPr>
              <a:t>myIntent</a:t>
            </a:r>
            <a:r>
              <a:rPr lang="en-US" sz="192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92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finish();</a:t>
            </a:r>
          </a:p>
          <a:p>
            <a:r>
              <a:rPr lang="en-US" sz="192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...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689110" y="3515410"/>
            <a:ext cx="9436090" cy="2667000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920" b="1" dirty="0">
                <a:solidFill>
                  <a:srgbClr val="660066"/>
                </a:solidFill>
                <a:latin typeface="Courier"/>
                <a:cs typeface="Courier"/>
              </a:rPr>
              <a:t>protected void</a:t>
            </a:r>
            <a:r>
              <a:rPr lang="en-US" sz="192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192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onActivityResult(</a:t>
            </a:r>
            <a:r>
              <a:rPr lang="en-US" sz="1920" b="1" dirty="0" err="1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1920" b="1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92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requestCode</a:t>
            </a:r>
            <a:r>
              <a:rPr lang="en-US" sz="192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</a:t>
            </a:r>
          </a:p>
          <a:p>
            <a:r>
              <a:rPr lang="en-US" sz="192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1920" b="1" dirty="0" err="1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1920" b="1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92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resultCode</a:t>
            </a:r>
            <a:r>
              <a:rPr lang="en-US" sz="192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Intent data) {</a:t>
            </a:r>
          </a:p>
          <a:p>
            <a:r>
              <a:rPr lang="en-US" sz="192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</a:t>
            </a:r>
            <a:r>
              <a:rPr lang="fr-FR" sz="192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…</a:t>
            </a:r>
            <a:endParaRPr lang="en-US" sz="192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192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Bundle extras = </a:t>
            </a:r>
            <a:r>
              <a:rPr lang="en-US" sz="192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data.getExtras</a:t>
            </a:r>
            <a:r>
              <a:rPr lang="en-US" sz="192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192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</a:t>
            </a:r>
            <a:r>
              <a:rPr lang="en-US" sz="1920" b="1" dirty="0" err="1">
                <a:solidFill>
                  <a:srgbClr val="660066"/>
                </a:solidFill>
                <a:latin typeface="Courier"/>
                <a:cs typeface="Courier"/>
              </a:rPr>
              <a:t>if</a:t>
            </a:r>
            <a:r>
              <a:rPr lang="en-US" sz="192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(extras</a:t>
            </a:r>
            <a:r>
              <a:rPr lang="en-US" sz="192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!= </a:t>
            </a:r>
            <a:r>
              <a:rPr lang="en-US" sz="1920" b="1" dirty="0">
                <a:solidFill>
                  <a:srgbClr val="660066"/>
                </a:solidFill>
                <a:latin typeface="Courier"/>
                <a:cs typeface="Courier"/>
              </a:rPr>
              <a:t>null</a:t>
            </a:r>
            <a:r>
              <a:rPr lang="en-US" sz="192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 {</a:t>
            </a:r>
          </a:p>
          <a:p>
            <a:r>
              <a:rPr lang="en-US" sz="192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	String message = </a:t>
            </a:r>
            <a:r>
              <a:rPr lang="en-US" sz="192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extras.getString(</a:t>
            </a:r>
            <a:r>
              <a:rPr lang="en-US" sz="1920" b="1" dirty="0" err="1">
                <a:solidFill>
                  <a:srgbClr val="0000FF"/>
                </a:solidFill>
                <a:latin typeface="Courier"/>
                <a:cs typeface="Courier"/>
              </a:rPr>
              <a:t>”message</a:t>
            </a:r>
            <a:r>
              <a:rPr lang="en-US" sz="1920" b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192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92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}</a:t>
            </a:r>
          </a:p>
          <a:p>
            <a:r>
              <a:rPr lang="en-US" sz="192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}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 descr="Logo Hesias">
            <a:extLst>
              <a:ext uri="{FF2B5EF4-FFF2-40B4-BE49-F238E27FC236}">
                <a16:creationId xmlns:a16="http://schemas.microsoft.com/office/drawing/2014/main" id="{1E4DC0C2-0D7E-374B-BEC8-B1D9045D9F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8021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2"/>
      <p:bldP spid="9" grpId="0" animBg="1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Implicit Intents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Intents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954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Two primary forms of intents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>
                <a:solidFill>
                  <a:srgbClr val="275851"/>
                </a:solidFill>
              </a:rPr>
              <a:t>Explicit Intents</a:t>
            </a:r>
            <a:r>
              <a:rPr lang="en-US" sz="2640" dirty="0">
                <a:solidFill>
                  <a:srgbClr val="275851"/>
                </a:solidFill>
              </a:rPr>
              <a:t> :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Provide the exact class to be run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>
                <a:solidFill>
                  <a:srgbClr val="275851"/>
                </a:solidFill>
              </a:rPr>
              <a:t>Implicit Intents</a:t>
            </a:r>
            <a:r>
              <a:rPr lang="en-US" sz="2640" dirty="0">
                <a:solidFill>
                  <a:srgbClr val="275851"/>
                </a:solidFill>
              </a:rPr>
              <a:t> :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Component to run determined by the system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We just saw the first one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We’re going to see the second one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Logo Hesias">
            <a:extLst>
              <a:ext uri="{FF2B5EF4-FFF2-40B4-BE49-F238E27FC236}">
                <a16:creationId xmlns:a16="http://schemas.microsoft.com/office/drawing/2014/main" id="{BB4D04C2-B0BF-304D-B3DB-911F68CFD2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899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2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Implicit Intents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Intents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954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Implicit Intents are based on Actions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Android provide many native Actions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But you can create your own.</a:t>
            </a:r>
          </a:p>
          <a:p>
            <a:pPr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You have mainly two constructors to create an implicit Intent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>
                <a:solidFill>
                  <a:srgbClr val="275851"/>
                </a:solidFill>
              </a:rPr>
              <a:t>Intent (String action)</a:t>
            </a:r>
            <a:endParaRPr lang="en-US" sz="264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>
                <a:solidFill>
                  <a:srgbClr val="275851"/>
                </a:solidFill>
              </a:rPr>
              <a:t>Intent (String action, Uri </a:t>
            </a:r>
            <a:r>
              <a:rPr lang="en-US" sz="2640" b="1" dirty="0" err="1">
                <a:solidFill>
                  <a:srgbClr val="275851"/>
                </a:solidFill>
              </a:rPr>
              <a:t>uri</a:t>
            </a:r>
            <a:r>
              <a:rPr lang="en-US" sz="2640" b="1" dirty="0">
                <a:solidFill>
                  <a:srgbClr val="275851"/>
                </a:solidFill>
              </a:rPr>
              <a:t>)</a:t>
            </a:r>
            <a:endParaRPr lang="en-US" sz="264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Logo Hesias">
            <a:extLst>
              <a:ext uri="{FF2B5EF4-FFF2-40B4-BE49-F238E27FC236}">
                <a16:creationId xmlns:a16="http://schemas.microsoft.com/office/drawing/2014/main" id="{587EFE6D-F8E4-EE4F-A3FD-47F875E605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5752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2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Native Actions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Intents</a:t>
            </a:r>
          </a:p>
        </p:txBody>
      </p:sp>
      <p:graphicFrame>
        <p:nvGraphicFramePr>
          <p:cNvPr id="6" name="Group 43"/>
          <p:cNvGraphicFramePr>
            <a:graphicFrameLocks noGrp="1" noChangeAspect="1"/>
          </p:cNvGraphicFramePr>
          <p:nvPr/>
        </p:nvGraphicFramePr>
        <p:xfrm>
          <a:off x="2898845" y="1009531"/>
          <a:ext cx="5578228" cy="5084518"/>
        </p:xfrm>
        <a:graphic>
          <a:graphicData uri="http://schemas.openxmlformats.org/drawingml/2006/table">
            <a:tbl>
              <a:tblPr/>
              <a:tblGrid>
                <a:gridCol w="20187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9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26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pitchFamily="-106" charset="-128"/>
                        </a:rPr>
                        <a:t>Action</a:t>
                      </a:r>
                    </a:p>
                  </a:txBody>
                  <a:tcPr marL="75860" marR="75860" marT="31609" marB="316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pitchFamily="-106" charset="-128"/>
                        </a:rPr>
                        <a:t>Definition</a:t>
                      </a:r>
                    </a:p>
                  </a:txBody>
                  <a:tcPr marL="75860" marR="75860" marT="31609" marB="316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6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Arial" charset="0"/>
                          <a:ea typeface="ＭＳ Ｐゴシック" pitchFamily="-106" charset="-128"/>
                          <a:cs typeface="Arial" charset="0"/>
                        </a:rPr>
                        <a:t>ACTION_ANSWER</a:t>
                      </a:r>
                    </a:p>
                  </a:txBody>
                  <a:tcPr marL="75860" marR="75860" marT="31609" marB="316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0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Arial" charset="0"/>
                          <a:ea typeface="ＭＳ Ｐゴシック" pitchFamily="-106" charset="-128"/>
                        </a:rPr>
                        <a:t>Handle an incoming phone call.</a:t>
                      </a:r>
                    </a:p>
                  </a:txBody>
                  <a:tcPr marL="75860" marR="75860" marT="31609" marB="316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0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1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Arial" charset="0"/>
                          <a:ea typeface="ＭＳ Ｐゴシック" pitchFamily="-106" charset="-128"/>
                          <a:cs typeface="Arial" charset="0"/>
                        </a:rPr>
                        <a:t>ACTION_CALL</a:t>
                      </a:r>
                    </a:p>
                  </a:txBody>
                  <a:tcPr marL="75860" marR="75860" marT="31609" marB="316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0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Arial" charset="0"/>
                          <a:ea typeface="ＭＳ Ｐゴシック" pitchFamily="-106" charset="-128"/>
                        </a:rPr>
                        <a:t>Perform a call to someone specified by the data.</a:t>
                      </a:r>
                    </a:p>
                  </a:txBody>
                  <a:tcPr marL="75860" marR="75860" marT="31609" marB="316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0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1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Arial" charset="0"/>
                          <a:ea typeface="ＭＳ Ｐゴシック" pitchFamily="-106" charset="-128"/>
                          <a:cs typeface="Arial" charset="0"/>
                        </a:rPr>
                        <a:t>ACTION_DELETE</a:t>
                      </a:r>
                    </a:p>
                  </a:txBody>
                  <a:tcPr marL="75860" marR="75860" marT="31609" marB="316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0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Arial" charset="0"/>
                          <a:ea typeface="ＭＳ Ｐゴシック" pitchFamily="-106" charset="-128"/>
                        </a:rPr>
                        <a:t>Start an Activity to delete the given data from its container.</a:t>
                      </a:r>
                    </a:p>
                  </a:txBody>
                  <a:tcPr marL="75860" marR="75860" marT="31609" marB="316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0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15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Arial" charset="0"/>
                          <a:ea typeface="ＭＳ Ｐゴシック" pitchFamily="-106" charset="-128"/>
                          <a:cs typeface="Arial" charset="0"/>
                        </a:rPr>
                        <a:t>ACTION_DIAL</a:t>
                      </a:r>
                    </a:p>
                  </a:txBody>
                  <a:tcPr marL="75860" marR="75860" marT="31609" marB="316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0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Arial" charset="0"/>
                          <a:ea typeface="ＭＳ Ｐゴシック" pitchFamily="-106" charset="-128"/>
                        </a:rPr>
                        <a:t>Shows an UI with the number being dialed, allowing the user to explicitly initiate the call.</a:t>
                      </a:r>
                    </a:p>
                  </a:txBody>
                  <a:tcPr marL="75860" marR="75860" marT="31609" marB="316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0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1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Arial" charset="0"/>
                          <a:ea typeface="ＭＳ Ｐゴシック" pitchFamily="-106" charset="-128"/>
                          <a:cs typeface="Arial" charset="0"/>
                        </a:rPr>
                        <a:t>ACTION_EDIT</a:t>
                      </a:r>
                    </a:p>
                  </a:txBody>
                  <a:tcPr marL="75860" marR="75860" marT="31609" marB="316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0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charset="0"/>
                          <a:ea typeface="ＭＳ Ｐゴシック" pitchFamily="-106" charset="-128"/>
                        </a:rPr>
                        <a:t>Provide explicit editable access to the given data.</a:t>
                      </a:r>
                    </a:p>
                  </a:txBody>
                  <a:tcPr marL="75860" marR="75860" marT="31609" marB="316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0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26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Arial" charset="0"/>
                          <a:ea typeface="ＭＳ Ｐゴシック" pitchFamily="-106" charset="-128"/>
                          <a:cs typeface="Arial" charset="0"/>
                        </a:rPr>
                        <a:t>ACTION_SEARCH</a:t>
                      </a:r>
                    </a:p>
                  </a:txBody>
                  <a:tcPr marL="75860" marR="75860" marT="31609" marB="316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0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  <a:ea typeface="ＭＳ Ｐゴシック" pitchFamily="-106" charset="-128"/>
                        </a:rPr>
                        <a:t>Perform a search.</a:t>
                      </a:r>
                    </a:p>
                  </a:txBody>
                  <a:tcPr marL="75860" marR="75860" marT="31609" marB="316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0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21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Arial" charset="0"/>
                          <a:ea typeface="ＭＳ Ｐゴシック" pitchFamily="-106" charset="-128"/>
                          <a:cs typeface="Arial" charset="0"/>
                        </a:rPr>
                        <a:t>ACTION_SEND</a:t>
                      </a:r>
                    </a:p>
                  </a:txBody>
                  <a:tcPr marL="75860" marR="75860" marT="31609" marB="316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0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Arial" charset="0"/>
                          <a:ea typeface="ＭＳ Ｐゴシック" pitchFamily="-106" charset="-128"/>
                        </a:rPr>
                        <a:t>Deliver some data to someone else by SMS or e-mail.</a:t>
                      </a:r>
                    </a:p>
                  </a:txBody>
                  <a:tcPr marL="75860" marR="75860" marT="31609" marB="316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0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21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Arial" charset="0"/>
                          <a:ea typeface="ＭＳ Ｐゴシック" pitchFamily="-106" charset="-128"/>
                          <a:cs typeface="Arial" charset="0"/>
                        </a:rPr>
                        <a:t>ACTION_SENDTO</a:t>
                      </a:r>
                    </a:p>
                  </a:txBody>
                  <a:tcPr marL="75860" marR="75860" marT="31609" marB="316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0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Arial" charset="0"/>
                          <a:ea typeface="ＭＳ Ｐゴシック" pitchFamily="-106" charset="-128"/>
                        </a:rPr>
                        <a:t>Send a message to someone specified by the data.</a:t>
                      </a:r>
                    </a:p>
                  </a:txBody>
                  <a:tcPr marL="75860" marR="75860" marT="31609" marB="316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0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21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Arial" charset="0"/>
                          <a:ea typeface="ＭＳ Ｐゴシック" pitchFamily="-106" charset="-128"/>
                          <a:cs typeface="Arial" charset="0"/>
                        </a:rPr>
                        <a:t>ACTION_VIEW</a:t>
                      </a:r>
                    </a:p>
                  </a:txBody>
                  <a:tcPr marL="75860" marR="75860" marT="31609" marB="316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0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Arial" charset="0"/>
                          <a:ea typeface="ＭＳ Ｐゴシック" pitchFamily="-106" charset="-128"/>
                        </a:rPr>
                        <a:t>Starting the default activity associated with the data to view it.</a:t>
                      </a:r>
                    </a:p>
                  </a:txBody>
                  <a:tcPr marL="75860" marR="75860" marT="31609" marB="316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0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021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Arial" charset="0"/>
                          <a:ea typeface="ＭＳ Ｐゴシック" pitchFamily="-106" charset="-128"/>
                          <a:cs typeface="Arial" charset="0"/>
                        </a:rPr>
                        <a:t>ACTION_WEB_SEARCH</a:t>
                      </a:r>
                    </a:p>
                  </a:txBody>
                  <a:tcPr marL="75860" marR="75860" marT="31609" marB="316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0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Arial" charset="0"/>
                          <a:ea typeface="ＭＳ Ｐゴシック" pitchFamily="-106" charset="-128"/>
                        </a:rPr>
                        <a:t>Perform a web search.</a:t>
                      </a:r>
                    </a:p>
                  </a:txBody>
                  <a:tcPr marL="75860" marR="75860" marT="31609" marB="316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0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288F8B1B-96F6-394B-83C5-1CC361AC3B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1453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Native Actions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Intents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2072640" y="1143000"/>
            <a:ext cx="9144000" cy="5257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Example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Launch the Google Play: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lvl="1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Launch a Web browser :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981200" y="2286000"/>
            <a:ext cx="9235440" cy="1488638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Uri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uri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=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Uri.parse(</a:t>
            </a:r>
            <a:r>
              <a:rPr lang="en-US" sz="2160" b="1" dirty="0" err="1">
                <a:solidFill>
                  <a:srgbClr val="0000FF"/>
                </a:solidFill>
                <a:latin typeface="Courier"/>
                <a:cs typeface="Courier"/>
              </a:rPr>
              <a:t>“market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://search?”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	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+ 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“q=</a:t>
            </a:r>
            <a:r>
              <a:rPr lang="en-US" sz="2160" b="1" dirty="0" err="1">
                <a:solidFill>
                  <a:srgbClr val="0000FF"/>
                </a:solidFill>
                <a:latin typeface="Courier"/>
                <a:cs typeface="Courier"/>
              </a:rPr>
              <a:t>pname:com.google.android.stardroid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Intent intent = 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new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Intent(Intent.</a:t>
            </a:r>
            <a:r>
              <a:rPr lang="en-US" sz="2160" i="1" dirty="0" err="1">
                <a:solidFill>
                  <a:srgbClr val="0000FF"/>
                </a:solidFill>
                <a:latin typeface="Courier"/>
                <a:cs typeface="Courier"/>
              </a:rPr>
              <a:t>ACTION_VIEW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uri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startActivity(intent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981200" y="4643435"/>
            <a:ext cx="9235440" cy="1134278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Uri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uri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=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Uri.parse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“https://</a:t>
            </a:r>
            <a:r>
              <a:rPr lang="en-US" sz="2160" b="1" dirty="0" err="1">
                <a:solidFill>
                  <a:srgbClr val="0000FF"/>
                </a:solidFill>
                <a:latin typeface="Courier"/>
                <a:cs typeface="Courier"/>
              </a:rPr>
              <a:t>www.hesias.fr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Intent intent = 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new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Intent(Intent.</a:t>
            </a:r>
            <a:r>
              <a:rPr lang="en-US" sz="2160" i="1" dirty="0" err="1">
                <a:solidFill>
                  <a:srgbClr val="0000FF"/>
                </a:solidFill>
                <a:latin typeface="Courier"/>
                <a:cs typeface="Courier"/>
              </a:rPr>
              <a:t>ACTION_VIEW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uri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startActivity(intent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 descr="Logo Hesias">
            <a:extLst>
              <a:ext uri="{FF2B5EF4-FFF2-40B4-BE49-F238E27FC236}">
                <a16:creationId xmlns:a16="http://schemas.microsoft.com/office/drawing/2014/main" id="{E876F04D-3C30-4440-A4EF-DC8BF30004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4094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2"/>
      <p:bldP spid="9" grpId="0" animBg="1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Native Actions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Intents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829748" y="1000120"/>
            <a:ext cx="9144000" cy="5257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200" dirty="0">
                <a:solidFill>
                  <a:srgbClr val="275851"/>
                </a:solidFill>
              </a:rPr>
              <a:t>Example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200" dirty="0">
                <a:solidFill>
                  <a:srgbClr val="275851"/>
                </a:solidFill>
              </a:rPr>
              <a:t>Call a number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200" dirty="0">
              <a:solidFill>
                <a:srgbClr val="275851"/>
              </a:solidFill>
            </a:endParaRPr>
          </a:p>
          <a:p>
            <a:pPr lvl="1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200" dirty="0">
              <a:solidFill>
                <a:srgbClr val="275851"/>
              </a:solidFill>
            </a:endParaRP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200" dirty="0">
                <a:solidFill>
                  <a:srgbClr val="275851"/>
                </a:solidFill>
              </a:rPr>
              <a:t>To make this piece of code work</a:t>
            </a:r>
          </a:p>
          <a:p>
            <a:pPr marL="2055496" lvl="3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200" dirty="0">
                <a:solidFill>
                  <a:srgbClr val="275851"/>
                </a:solidFill>
              </a:rPr>
              <a:t>You have to specify that the application have the permission to call.</a:t>
            </a:r>
          </a:p>
          <a:p>
            <a:pPr marL="2055496" lvl="3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200" dirty="0">
                <a:solidFill>
                  <a:srgbClr val="275851"/>
                </a:solidFill>
              </a:rPr>
              <a:t>Just add a </a:t>
            </a:r>
            <a:r>
              <a:rPr lang="en-US" sz="2200" b="1" dirty="0">
                <a:solidFill>
                  <a:srgbClr val="275851"/>
                </a:solidFill>
              </a:rPr>
              <a:t>&lt;use-permission&gt;</a:t>
            </a:r>
            <a:r>
              <a:rPr lang="en-US" sz="2200" dirty="0">
                <a:solidFill>
                  <a:srgbClr val="275851"/>
                </a:solidFill>
              </a:rPr>
              <a:t> element in your Android Manifest.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581142" y="1933568"/>
            <a:ext cx="9235440" cy="1036171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92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Uri </a:t>
            </a:r>
            <a:r>
              <a:rPr lang="en-US" sz="192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uri</a:t>
            </a:r>
            <a:r>
              <a:rPr lang="en-US" sz="192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= Uri.parse(</a:t>
            </a:r>
            <a:r>
              <a:rPr lang="en-US" sz="1920" b="1" dirty="0">
                <a:solidFill>
                  <a:srgbClr val="0000FF"/>
                </a:solidFill>
                <a:latin typeface="Courier"/>
                <a:cs typeface="Courier"/>
              </a:rPr>
              <a:t>“tel:0607080910”</a:t>
            </a:r>
            <a:r>
              <a:rPr lang="en-US" sz="192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92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Intent intent = </a:t>
            </a:r>
            <a:r>
              <a:rPr lang="en-US" sz="1920" b="1" dirty="0">
                <a:solidFill>
                  <a:srgbClr val="660066"/>
                </a:solidFill>
                <a:latin typeface="Courier"/>
                <a:cs typeface="Courier"/>
              </a:rPr>
              <a:t>new </a:t>
            </a:r>
            <a:r>
              <a:rPr lang="en-US" sz="192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Intent(Intent.</a:t>
            </a:r>
            <a:r>
              <a:rPr lang="en-US" sz="1920" i="1" dirty="0" err="1">
                <a:solidFill>
                  <a:srgbClr val="0000FF"/>
                </a:solidFill>
                <a:latin typeface="Courier"/>
                <a:cs typeface="Courier"/>
              </a:rPr>
              <a:t>ACTION_CALL</a:t>
            </a:r>
            <a:r>
              <a:rPr lang="en-US" sz="192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</a:t>
            </a:r>
            <a:r>
              <a:rPr lang="en-US" sz="192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uri</a:t>
            </a:r>
            <a:r>
              <a:rPr lang="en-US" sz="192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92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startActivity(intent</a:t>
            </a:r>
            <a:r>
              <a:rPr lang="en-US" sz="192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619723" y="5073513"/>
            <a:ext cx="9235440" cy="762000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>
                <a:solidFill>
                  <a:schemeClr val="accent5">
                    <a:lumMod val="50000"/>
                  </a:schemeClr>
                </a:solidFill>
                <a:latin typeface="Courier"/>
                <a:cs typeface="Courier"/>
              </a:rPr>
              <a:t>&lt;uses-permission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</a:t>
            </a:r>
            <a:r>
              <a:rPr lang="en-US" sz="2160" dirty="0" err="1">
                <a:solidFill>
                  <a:srgbClr val="800000"/>
                </a:solidFill>
                <a:latin typeface="Courier"/>
                <a:cs typeface="Courier"/>
              </a:rPr>
              <a:t>android:name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=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2160" dirty="0" err="1">
                <a:solidFill>
                  <a:srgbClr val="0000FF"/>
                </a:solidFill>
                <a:latin typeface="Courier"/>
                <a:cs typeface="Courier"/>
              </a:rPr>
              <a:t>android.permission.CALL_PHONE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” </a:t>
            </a:r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/&gt;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 descr="Logo Hesias">
            <a:extLst>
              <a:ext uri="{FF2B5EF4-FFF2-40B4-BE49-F238E27FC236}">
                <a16:creationId xmlns:a16="http://schemas.microsoft.com/office/drawing/2014/main" id="{FC7135BD-7E64-FF41-AAD4-396B2CC22D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4216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3"/>
      <p:bldP spid="9" grpId="0" animBg="1"/>
      <p:bldP spid="1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Logo Hesias">
            <a:extLst>
              <a:ext uri="{FF2B5EF4-FFF2-40B4-BE49-F238E27FC236}">
                <a16:creationId xmlns:a16="http://schemas.microsoft.com/office/drawing/2014/main" id="{5161CD96-6067-9A49-9070-A366C2C2F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10" name="Image 9" descr="Logo Hesias">
            <a:extLst>
              <a:ext uri="{FF2B5EF4-FFF2-40B4-BE49-F238E27FC236}">
                <a16:creationId xmlns:a16="http://schemas.microsoft.com/office/drawing/2014/main" id="{31DF0C88-1B3F-214B-BD23-9A724BE180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11" name="Image 10" descr="Logo Hesias">
            <a:extLst>
              <a:ext uri="{FF2B5EF4-FFF2-40B4-BE49-F238E27FC236}">
                <a16:creationId xmlns:a16="http://schemas.microsoft.com/office/drawing/2014/main" id="{3EE26683-ABAE-F14B-B754-75329FA88D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7C980A76-A90B-E04E-97FC-85D6B71595B0}"/>
              </a:ext>
            </a:extLst>
          </p:cNvPr>
          <p:cNvSpPr txBox="1">
            <a:spLocks/>
          </p:cNvSpPr>
          <p:nvPr/>
        </p:nvSpPr>
        <p:spPr>
          <a:xfrm>
            <a:off x="2152650" y="2851279"/>
            <a:ext cx="7886700" cy="544918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2"/>
                </a:solidFill>
                <a:latin typeface="Quicksand" pitchFamily="2" charset="77"/>
                <a:ea typeface="+mj-ea"/>
                <a:cs typeface="+mj-cs"/>
              </a:defRPr>
            </a:lvl1pPr>
          </a:lstStyle>
          <a:p>
            <a:r>
              <a:rPr lang="fr-FR" sz="4950" dirty="0">
                <a:solidFill>
                  <a:srgbClr val="275851"/>
                </a:solidFill>
                <a:latin typeface="Bahnschrift" panose="020B0502040204020203" pitchFamily="34" charset="0"/>
              </a:rPr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26864464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Exercise (1/2)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863092" y="1219200"/>
            <a:ext cx="93535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11480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Now, you know how to use Intents :</a:t>
            </a:r>
          </a:p>
          <a:p>
            <a:pPr marL="960120" lvl="1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Create a new Activity named </a:t>
            </a:r>
            <a:r>
              <a:rPr lang="en-US" sz="2640" b="1" kern="0" dirty="0" err="1">
                <a:solidFill>
                  <a:srgbClr val="275851"/>
                </a:solidFill>
                <a:latin typeface="Arial"/>
              </a:rPr>
              <a:t>QuoteActivity</a:t>
            </a:r>
            <a:r>
              <a:rPr lang="en-US" sz="2640" b="1" kern="0" dirty="0">
                <a:solidFill>
                  <a:srgbClr val="275851"/>
                </a:solidFill>
                <a:latin typeface="Arial"/>
              </a:rPr>
              <a:t> </a:t>
            </a:r>
            <a:r>
              <a:rPr lang="en-US" sz="2640" kern="0" dirty="0">
                <a:solidFill>
                  <a:srgbClr val="275851"/>
                </a:solidFill>
                <a:latin typeface="Arial"/>
              </a:rPr>
              <a:t>:</a:t>
            </a:r>
          </a:p>
          <a:p>
            <a:pPr marL="1508760" lvl="2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User Interface should be something like that :</a:t>
            </a:r>
          </a:p>
          <a:p>
            <a:pPr marL="1508760" lvl="2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endParaRPr lang="en-US" sz="2640" kern="0" dirty="0">
              <a:solidFill>
                <a:srgbClr val="275851"/>
              </a:solidFill>
              <a:latin typeface="Arial"/>
            </a:endParaRP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2364106" y="923926"/>
            <a:ext cx="22098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16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Intents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-4206240" y="3190240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9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600" y="2996952"/>
            <a:ext cx="1977040" cy="3263942"/>
          </a:xfrm>
          <a:prstGeom prst="rect">
            <a:avLst/>
          </a:prstGeom>
        </p:spPr>
      </p:pic>
      <p:pic>
        <p:nvPicPr>
          <p:cNvPr id="10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041" y="2996952"/>
            <a:ext cx="4541357" cy="2733740"/>
          </a:xfrm>
          <a:prstGeom prst="rect">
            <a:avLst/>
          </a:prstGeom>
        </p:spPr>
      </p:pic>
      <p:pic>
        <p:nvPicPr>
          <p:cNvPr id="11" name="Image 10" descr="Logo Hesias">
            <a:extLst>
              <a:ext uri="{FF2B5EF4-FFF2-40B4-BE49-F238E27FC236}">
                <a16:creationId xmlns:a16="http://schemas.microsoft.com/office/drawing/2014/main" id="{A3B7EF8A-4533-4E4E-919E-9D461D0E47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4348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Exercise (2/2)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863092" y="1219200"/>
            <a:ext cx="93535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11480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400" kern="0" dirty="0">
                <a:solidFill>
                  <a:srgbClr val="275851"/>
                </a:solidFill>
                <a:latin typeface="Arial"/>
              </a:rPr>
              <a:t>This activity have to be launch when an user click on a element of the </a:t>
            </a:r>
            <a:r>
              <a:rPr lang="en-US" sz="2400" kern="0" dirty="0" err="1">
                <a:solidFill>
                  <a:srgbClr val="275851"/>
                </a:solidFill>
                <a:latin typeface="Arial"/>
              </a:rPr>
              <a:t>ListView</a:t>
            </a:r>
            <a:endParaRPr lang="en-US" sz="2400" kern="0" dirty="0">
              <a:solidFill>
                <a:srgbClr val="275851"/>
              </a:solidFill>
              <a:latin typeface="Arial"/>
            </a:endParaRPr>
          </a:p>
          <a:p>
            <a:pPr marL="411480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400" kern="0" dirty="0">
                <a:solidFill>
                  <a:srgbClr val="275851"/>
                </a:solidFill>
                <a:latin typeface="Arial"/>
              </a:rPr>
              <a:t>It have to display :</a:t>
            </a:r>
          </a:p>
          <a:p>
            <a:pPr marL="960120" lvl="1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160" kern="0" dirty="0">
                <a:solidFill>
                  <a:srgbClr val="275851"/>
                </a:solidFill>
                <a:latin typeface="Arial"/>
              </a:rPr>
              <a:t>A </a:t>
            </a:r>
            <a:r>
              <a:rPr lang="en-US" sz="2160" kern="0" dirty="0" err="1">
                <a:solidFill>
                  <a:srgbClr val="275851"/>
                </a:solidFill>
                <a:latin typeface="Arial"/>
              </a:rPr>
              <a:t>TextView</a:t>
            </a:r>
            <a:r>
              <a:rPr lang="en-US" sz="2160" kern="0" dirty="0">
                <a:solidFill>
                  <a:srgbClr val="275851"/>
                </a:solidFill>
                <a:latin typeface="Arial"/>
              </a:rPr>
              <a:t> with the text of the selected quote</a:t>
            </a:r>
          </a:p>
          <a:p>
            <a:pPr marL="960120" lvl="1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160" kern="0" dirty="0">
                <a:solidFill>
                  <a:srgbClr val="275851"/>
                </a:solidFill>
                <a:latin typeface="Arial"/>
              </a:rPr>
              <a:t>Another </a:t>
            </a:r>
            <a:r>
              <a:rPr lang="en-US" sz="2160" kern="0" dirty="0" err="1">
                <a:solidFill>
                  <a:srgbClr val="275851"/>
                </a:solidFill>
                <a:latin typeface="Arial"/>
              </a:rPr>
              <a:t>TextView</a:t>
            </a:r>
            <a:r>
              <a:rPr lang="en-US" sz="2160" kern="0" dirty="0">
                <a:solidFill>
                  <a:srgbClr val="275851"/>
                </a:solidFill>
                <a:latin typeface="Arial"/>
              </a:rPr>
              <a:t> with the date of the selected quote</a:t>
            </a:r>
          </a:p>
          <a:p>
            <a:pPr marL="960120" lvl="1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160" kern="0" dirty="0">
                <a:solidFill>
                  <a:srgbClr val="275851"/>
                </a:solidFill>
                <a:latin typeface="Arial"/>
              </a:rPr>
              <a:t>A </a:t>
            </a:r>
            <a:r>
              <a:rPr lang="en-US" sz="2160" kern="0" dirty="0" err="1">
                <a:solidFill>
                  <a:srgbClr val="275851"/>
                </a:solidFill>
                <a:latin typeface="Arial"/>
              </a:rPr>
              <a:t>RatingBar</a:t>
            </a:r>
            <a:r>
              <a:rPr lang="en-US" sz="2160" kern="0" dirty="0">
                <a:solidFill>
                  <a:srgbClr val="275851"/>
                </a:solidFill>
                <a:latin typeface="Arial"/>
              </a:rPr>
              <a:t> with the rating of the selected quote</a:t>
            </a:r>
          </a:p>
          <a:p>
            <a:pPr marL="1508760" lvl="2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160" kern="0" dirty="0">
                <a:solidFill>
                  <a:srgbClr val="275851"/>
                </a:solidFill>
                <a:latin typeface="Arial"/>
              </a:rPr>
              <a:t>This element is editable to allow user to change the rating</a:t>
            </a:r>
          </a:p>
          <a:p>
            <a:pPr marL="960120" lvl="1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160" kern="0" dirty="0">
                <a:solidFill>
                  <a:srgbClr val="275851"/>
                </a:solidFill>
                <a:latin typeface="Arial"/>
              </a:rPr>
              <a:t>A Cancel button which return to the previous Activity without save the new ratting</a:t>
            </a:r>
          </a:p>
          <a:p>
            <a:pPr marL="960120" lvl="1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160" kern="0" dirty="0">
                <a:solidFill>
                  <a:srgbClr val="275851"/>
                </a:solidFill>
                <a:latin typeface="Arial"/>
              </a:rPr>
              <a:t>A Ok button which return to the previous Activity with the new ratting value</a:t>
            </a: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2364106" y="923926"/>
            <a:ext cx="22098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16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Intents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-4206240" y="3190240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7F450C41-8D42-D749-8A04-74F632C12A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9556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6376" y="3263245"/>
            <a:ext cx="9326880" cy="1362074"/>
          </a:xfrm>
        </p:spPr>
        <p:txBody>
          <a:bodyPr/>
          <a:lstStyle/>
          <a:p>
            <a:pPr>
              <a:defRPr/>
            </a:pPr>
            <a:r>
              <a:rPr lang="fr-FR" dirty="0">
                <a:solidFill>
                  <a:srgbClr val="275851"/>
                </a:solidFill>
              </a:rPr>
              <a:t>FRAGMENTS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76376" y="2907030"/>
            <a:ext cx="9326880" cy="1499236"/>
          </a:xfrm>
        </p:spPr>
        <p:txBody>
          <a:bodyPr/>
          <a:lstStyle/>
          <a:p>
            <a:pPr>
              <a:defRPr/>
            </a:pP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Android</a:t>
            </a:r>
            <a:r>
              <a:rPr lang="fr-FR" dirty="0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 </a:t>
            </a: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Development</a:t>
            </a:r>
            <a:endParaRPr lang="fr-FR" dirty="0">
              <a:solidFill>
                <a:srgbClr val="275851"/>
              </a:solidFill>
              <a:latin typeface="Myriad Pro"/>
              <a:ea typeface="MS PGothic" charset="0"/>
              <a:cs typeface="Myriad Pro"/>
            </a:endParaRPr>
          </a:p>
        </p:txBody>
      </p:sp>
      <p:pic>
        <p:nvPicPr>
          <p:cNvPr id="4" name="Image 3" descr="Logo Hesias">
            <a:extLst>
              <a:ext uri="{FF2B5EF4-FFF2-40B4-BE49-F238E27FC236}">
                <a16:creationId xmlns:a16="http://schemas.microsoft.com/office/drawing/2014/main" id="{B2E64644-1F1E-2F45-8C6B-010635D8FD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3220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Interface Fragment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Fragments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880" dirty="0">
                <a:solidFill>
                  <a:srgbClr val="275851"/>
                </a:solidFill>
              </a:rPr>
              <a:t>Multi-pane user interfaces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Takes advantage of larger screens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Each pane is a fragment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880" dirty="0">
                <a:solidFill>
                  <a:srgbClr val="275851"/>
                </a:solidFill>
              </a:rPr>
              <a:t>A single activity may host multiple fragments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For example, a list of expenses and an expense editing fragment</a:t>
            </a:r>
          </a:p>
          <a:p>
            <a:pPr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880" dirty="0">
                <a:solidFill>
                  <a:srgbClr val="275851"/>
                </a:solidFill>
              </a:rPr>
              <a:t>Allows fine-grained control over window content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7782" y="750302"/>
            <a:ext cx="3821747" cy="1928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3D6AB6B7-10AF-5844-901E-96852EC774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1030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Activities &amp; Fragments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Fragments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Fragments are very similar to activities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With some additional life cycle methods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They still have a View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Fragment offers greater flexibility than Activity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Multiple fragments may be active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Can optionally be placed in the back stack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Fragments are loaded into the View of an </a:t>
            </a:r>
            <a:br>
              <a:rPr lang="en-US" sz="2400" dirty="0">
                <a:solidFill>
                  <a:srgbClr val="275851"/>
                </a:solidFill>
              </a:rPr>
            </a:br>
            <a:r>
              <a:rPr lang="en-US" sz="2400" dirty="0">
                <a:solidFill>
                  <a:srgbClr val="275851"/>
                </a:solidFill>
              </a:rPr>
              <a:t>Activity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Either statically through resource definitions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Or dynamically through the </a:t>
            </a:r>
            <a:r>
              <a:rPr lang="en-US" sz="2400" dirty="0" err="1">
                <a:solidFill>
                  <a:srgbClr val="275851"/>
                </a:solidFill>
              </a:rPr>
              <a:t>FragmentManager</a:t>
            </a:r>
            <a:endParaRPr lang="en-US" sz="240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8"/>
          <p:cNvGrpSpPr/>
          <p:nvPr/>
        </p:nvGrpSpPr>
        <p:grpSpPr bwMode="auto">
          <a:xfrm>
            <a:off x="8861108" y="577484"/>
            <a:ext cx="2898672" cy="4860222"/>
            <a:chOff x="6322195" y="1362878"/>
            <a:chExt cx="2811802" cy="4691745"/>
          </a:xfrm>
        </p:grpSpPr>
        <p:sp>
          <p:nvSpPr>
            <p:cNvPr id="8" name="shape26"/>
            <p:cNvSpPr/>
            <p:nvPr/>
          </p:nvSpPr>
          <p:spPr bwMode="auto">
            <a:xfrm>
              <a:off x="6333081" y="4236708"/>
              <a:ext cx="1861457" cy="1817915"/>
            </a:xfrm>
            <a:prstGeom prst="rect">
              <a:avLst/>
            </a:prstGeom>
            <a:solidFill>
              <a:srgbClr val="CCFFCC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defTabSz="109728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680" dirty="0">
                <a:solidFill>
                  <a:srgbClr val="275851"/>
                </a:solidFill>
                <a:latin typeface="Arial" charset="0"/>
              </a:endParaRPr>
            </a:p>
          </p:txBody>
        </p:sp>
        <p:sp>
          <p:nvSpPr>
            <p:cNvPr id="10" name="shape25"/>
            <p:cNvSpPr/>
            <p:nvPr/>
          </p:nvSpPr>
          <p:spPr bwMode="auto">
            <a:xfrm>
              <a:off x="6648767" y="3921022"/>
              <a:ext cx="1872343" cy="1828800"/>
            </a:xfrm>
            <a:prstGeom prst="rect">
              <a:avLst/>
            </a:prstGeom>
            <a:solidFill>
              <a:srgbClr val="CCCCFF">
                <a:alpha val="53725"/>
              </a:srgb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defTabSz="109728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680" dirty="0">
                <a:solidFill>
                  <a:srgbClr val="275851"/>
                </a:solidFill>
                <a:latin typeface="Arial" charset="0"/>
              </a:endParaRPr>
            </a:p>
          </p:txBody>
        </p:sp>
        <p:sp>
          <p:nvSpPr>
            <p:cNvPr id="11" name="shape24"/>
            <p:cNvSpPr/>
            <p:nvPr/>
          </p:nvSpPr>
          <p:spPr bwMode="auto">
            <a:xfrm>
              <a:off x="7737338" y="1635021"/>
              <a:ext cx="881741" cy="1959429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defTabSz="109728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680" dirty="0">
                <a:solidFill>
                  <a:srgbClr val="275851"/>
                </a:solidFill>
                <a:latin typeface="Arial" charset="0"/>
              </a:endParaRPr>
            </a:p>
          </p:txBody>
        </p:sp>
        <p:sp>
          <p:nvSpPr>
            <p:cNvPr id="12" name="shape23"/>
            <p:cNvSpPr/>
            <p:nvPr/>
          </p:nvSpPr>
          <p:spPr bwMode="auto">
            <a:xfrm>
              <a:off x="6496365" y="1667678"/>
              <a:ext cx="870858" cy="195943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defTabSz="109728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680" dirty="0">
                <a:solidFill>
                  <a:srgbClr val="275851"/>
                </a:solidFill>
                <a:latin typeface="Arial" charset="0"/>
              </a:endParaRPr>
            </a:p>
          </p:txBody>
        </p:sp>
        <p:sp>
          <p:nvSpPr>
            <p:cNvPr id="13" name="shape22"/>
            <p:cNvSpPr/>
            <p:nvPr/>
          </p:nvSpPr>
          <p:spPr bwMode="auto">
            <a:xfrm>
              <a:off x="6714080" y="1395533"/>
              <a:ext cx="892628" cy="1981201"/>
            </a:xfrm>
            <a:prstGeom prst="rect">
              <a:avLst/>
            </a:prstGeom>
            <a:solidFill>
              <a:srgbClr val="CCCCFF">
                <a:alpha val="53725"/>
              </a:srgb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defTabSz="109728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680" dirty="0">
                <a:solidFill>
                  <a:srgbClr val="275851"/>
                </a:solidFill>
                <a:latin typeface="Arial" charset="0"/>
              </a:endParaRPr>
            </a:p>
          </p:txBody>
        </p:sp>
        <p:cxnSp>
          <p:nvCxnSpPr>
            <p:cNvPr id="14" name="shape21"/>
            <p:cNvCxnSpPr>
              <a:stCxn id="10" idx="0"/>
              <a:endCxn id="10" idx="2"/>
            </p:cNvCxnSpPr>
            <p:nvPr/>
          </p:nvCxnSpPr>
          <p:spPr bwMode="auto">
            <a:xfrm rot="16200000" flipH="1">
              <a:off x="6670539" y="4835422"/>
              <a:ext cx="18288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5" name="shape20"/>
            <p:cNvSpPr txBox="1"/>
            <p:nvPr/>
          </p:nvSpPr>
          <p:spPr bwMode="auto">
            <a:xfrm>
              <a:off x="6420164" y="3197991"/>
              <a:ext cx="1472860" cy="41000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GB" sz="2160" dirty="0">
                  <a:solidFill>
                    <a:srgbClr val="275851"/>
                  </a:solidFill>
                  <a:latin typeface="Courier New" pitchFamily="49" charset="0"/>
                  <a:cs typeface="Courier New" pitchFamily="49" charset="0"/>
                </a:rPr>
                <a:t>Fragment</a:t>
              </a:r>
              <a:endParaRPr lang="en-US" sz="2160" dirty="0">
                <a:solidFill>
                  <a:srgbClr val="275851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16" name="shape19"/>
            <p:cNvSpPr txBox="1"/>
            <p:nvPr/>
          </p:nvSpPr>
          <p:spPr bwMode="auto">
            <a:xfrm>
              <a:off x="7661137" y="3223871"/>
              <a:ext cx="1472860" cy="41000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GB" sz="2160" dirty="0">
                  <a:solidFill>
                    <a:srgbClr val="275851"/>
                  </a:solidFill>
                  <a:latin typeface="Courier New" pitchFamily="49" charset="0"/>
                  <a:cs typeface="Courier New" pitchFamily="49" charset="0"/>
                </a:rPr>
                <a:t>Fragment</a:t>
              </a:r>
              <a:endParaRPr lang="en-US" sz="2160" dirty="0">
                <a:solidFill>
                  <a:srgbClr val="275851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17" name="shape18"/>
            <p:cNvSpPr txBox="1"/>
            <p:nvPr/>
          </p:nvSpPr>
          <p:spPr bwMode="auto">
            <a:xfrm>
              <a:off x="6825115" y="5642884"/>
              <a:ext cx="1472860" cy="41000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GB" sz="2160" dirty="0">
                  <a:solidFill>
                    <a:srgbClr val="275851"/>
                  </a:solidFill>
                  <a:latin typeface="Courier New" pitchFamily="49" charset="0"/>
                  <a:cs typeface="Courier New" pitchFamily="49" charset="0"/>
                </a:rPr>
                <a:t>Activity</a:t>
              </a:r>
              <a:endParaRPr lang="en-US" sz="2160" dirty="0">
                <a:solidFill>
                  <a:srgbClr val="275851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18" name="shape17"/>
            <p:cNvSpPr/>
            <p:nvPr/>
          </p:nvSpPr>
          <p:spPr bwMode="auto">
            <a:xfrm>
              <a:off x="7944165" y="1395534"/>
              <a:ext cx="892628" cy="1981201"/>
            </a:xfrm>
            <a:prstGeom prst="rect">
              <a:avLst/>
            </a:prstGeom>
            <a:solidFill>
              <a:srgbClr val="CCCCFF">
                <a:alpha val="53725"/>
              </a:srgb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defTabSz="109728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680" dirty="0">
                <a:solidFill>
                  <a:srgbClr val="275851"/>
                </a:solidFill>
                <a:latin typeface="Arial" charset="0"/>
              </a:endParaRPr>
            </a:p>
          </p:txBody>
        </p:sp>
        <p:cxnSp>
          <p:nvCxnSpPr>
            <p:cNvPr id="19" name="shape16"/>
            <p:cNvCxnSpPr/>
            <p:nvPr/>
          </p:nvCxnSpPr>
          <p:spPr bwMode="auto">
            <a:xfrm flipV="1">
              <a:off x="6322195" y="3921022"/>
              <a:ext cx="326571" cy="315686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hape15"/>
            <p:cNvCxnSpPr/>
            <p:nvPr/>
          </p:nvCxnSpPr>
          <p:spPr bwMode="auto">
            <a:xfrm rot="5400000" flipH="1" flipV="1">
              <a:off x="6360294" y="5766151"/>
              <a:ext cx="293914" cy="283029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hape14"/>
            <p:cNvCxnSpPr/>
            <p:nvPr/>
          </p:nvCxnSpPr>
          <p:spPr bwMode="auto">
            <a:xfrm flipV="1">
              <a:off x="8183652" y="5749822"/>
              <a:ext cx="326571" cy="3048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hape13"/>
            <p:cNvCxnSpPr/>
            <p:nvPr/>
          </p:nvCxnSpPr>
          <p:spPr bwMode="auto">
            <a:xfrm rot="16200000" flipV="1">
              <a:off x="6436495" y="3697865"/>
              <a:ext cx="283028" cy="163286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hape12"/>
            <p:cNvCxnSpPr>
              <a:stCxn id="10" idx="0"/>
            </p:cNvCxnSpPr>
            <p:nvPr/>
          </p:nvCxnSpPr>
          <p:spPr bwMode="auto">
            <a:xfrm rot="16200000" flipV="1">
              <a:off x="7323681" y="3659764"/>
              <a:ext cx="304800" cy="217716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hape11"/>
            <p:cNvCxnSpPr>
              <a:stCxn id="10" idx="0"/>
            </p:cNvCxnSpPr>
            <p:nvPr/>
          </p:nvCxnSpPr>
          <p:spPr bwMode="auto">
            <a:xfrm rot="5400000" flipH="1" flipV="1">
              <a:off x="7492410" y="3686981"/>
              <a:ext cx="326571" cy="141513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hape10"/>
            <p:cNvCxnSpPr/>
            <p:nvPr/>
          </p:nvCxnSpPr>
          <p:spPr bwMode="auto">
            <a:xfrm rot="5400000" flipH="1" flipV="1">
              <a:off x="8395923" y="3697866"/>
              <a:ext cx="337457" cy="10885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hape9"/>
            <p:cNvCxnSpPr/>
            <p:nvPr/>
          </p:nvCxnSpPr>
          <p:spPr bwMode="auto">
            <a:xfrm rot="5400000" flipH="1" flipV="1">
              <a:off x="6469152" y="3360409"/>
              <a:ext cx="261257" cy="250371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hape8"/>
            <p:cNvCxnSpPr/>
            <p:nvPr/>
          </p:nvCxnSpPr>
          <p:spPr bwMode="auto">
            <a:xfrm rot="5400000" flipH="1" flipV="1">
              <a:off x="6469152" y="1433637"/>
              <a:ext cx="283028" cy="206828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hape7"/>
            <p:cNvCxnSpPr/>
            <p:nvPr/>
          </p:nvCxnSpPr>
          <p:spPr bwMode="auto">
            <a:xfrm flipV="1">
              <a:off x="7367223" y="3376737"/>
              <a:ext cx="239486" cy="2286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hape6"/>
            <p:cNvCxnSpPr/>
            <p:nvPr/>
          </p:nvCxnSpPr>
          <p:spPr bwMode="auto">
            <a:xfrm flipV="1">
              <a:off x="8619080" y="3376737"/>
              <a:ext cx="217715" cy="217714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hape5"/>
            <p:cNvCxnSpPr/>
            <p:nvPr/>
          </p:nvCxnSpPr>
          <p:spPr bwMode="auto">
            <a:xfrm rot="5400000" flipH="1" flipV="1">
              <a:off x="7737337" y="3387623"/>
              <a:ext cx="206829" cy="206829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hape4"/>
            <p:cNvCxnSpPr/>
            <p:nvPr/>
          </p:nvCxnSpPr>
          <p:spPr bwMode="auto">
            <a:xfrm rot="5400000" flipH="1" flipV="1">
              <a:off x="7726451" y="1406423"/>
              <a:ext cx="228600" cy="206829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2" name="shape3"/>
            <p:cNvSpPr txBox="1"/>
            <p:nvPr/>
          </p:nvSpPr>
          <p:spPr bwMode="auto">
            <a:xfrm>
              <a:off x="6741295" y="3807771"/>
              <a:ext cx="1634577" cy="41000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GB" sz="2160" dirty="0">
                  <a:solidFill>
                    <a:srgbClr val="275851"/>
                  </a:solidFill>
                  <a:latin typeface="Courier New" pitchFamily="49" charset="0"/>
                  <a:cs typeface="Courier New" pitchFamily="49" charset="0"/>
                </a:rPr>
                <a:t>ViewGroup</a:t>
              </a:r>
              <a:endParaRPr lang="en-US" sz="2160" dirty="0">
                <a:solidFill>
                  <a:srgbClr val="275851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33" name="shape2"/>
            <p:cNvSpPr txBox="1"/>
            <p:nvPr/>
          </p:nvSpPr>
          <p:spPr bwMode="auto">
            <a:xfrm>
              <a:off x="6844709" y="1373764"/>
              <a:ext cx="825996" cy="41000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GB" sz="2160" dirty="0">
                  <a:solidFill>
                    <a:srgbClr val="275851"/>
                  </a:solidFill>
                  <a:latin typeface="Courier New" pitchFamily="49" charset="0"/>
                  <a:cs typeface="Courier New" pitchFamily="49" charset="0"/>
                </a:rPr>
                <a:t>View</a:t>
              </a:r>
              <a:endParaRPr lang="en-US" sz="2160" dirty="0">
                <a:solidFill>
                  <a:srgbClr val="275851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34" name="shape1"/>
            <p:cNvSpPr txBox="1"/>
            <p:nvPr/>
          </p:nvSpPr>
          <p:spPr bwMode="auto">
            <a:xfrm>
              <a:off x="8063910" y="1362878"/>
              <a:ext cx="825996" cy="41000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GB" sz="2160" dirty="0">
                  <a:solidFill>
                    <a:srgbClr val="275851"/>
                  </a:solidFill>
                  <a:latin typeface="Courier New" pitchFamily="49" charset="0"/>
                  <a:cs typeface="Courier New" pitchFamily="49" charset="0"/>
                </a:rPr>
                <a:t>View</a:t>
              </a:r>
              <a:endParaRPr lang="en-US" sz="2160" dirty="0">
                <a:solidFill>
                  <a:srgbClr val="275851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</p:grpSp>
      <p:pic>
        <p:nvPicPr>
          <p:cNvPr id="35" name="Image 34" descr="Logo Hesias">
            <a:extLst>
              <a:ext uri="{FF2B5EF4-FFF2-40B4-BE49-F238E27FC236}">
                <a16:creationId xmlns:a16="http://schemas.microsoft.com/office/drawing/2014/main" id="{1300874E-4DF2-514D-93EE-10E24B1B37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8102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Interface Fragment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Fragments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Fragment life cycle adds five </a:t>
            </a:r>
            <a:br>
              <a:rPr lang="en-US" sz="2640" dirty="0">
                <a:solidFill>
                  <a:srgbClr val="275851"/>
                </a:solidFill>
              </a:rPr>
            </a:br>
            <a:r>
              <a:rPr lang="en-US" sz="2640" dirty="0">
                <a:solidFill>
                  <a:srgbClr val="275851"/>
                </a:solidFill>
              </a:rPr>
              <a:t>new methods to the activity life cycle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2"/>
          <p:cNvGrpSpPr/>
          <p:nvPr/>
        </p:nvGrpSpPr>
        <p:grpSpPr bwMode="auto">
          <a:xfrm>
            <a:off x="8372923" y="364270"/>
            <a:ext cx="3468645" cy="5350355"/>
            <a:chOff x="6365482" y="1149391"/>
            <a:chExt cx="2420004" cy="5307059"/>
          </a:xfrm>
        </p:grpSpPr>
        <p:sp>
          <p:nvSpPr>
            <p:cNvPr id="8" name="shape19"/>
            <p:cNvSpPr/>
            <p:nvPr/>
          </p:nvSpPr>
          <p:spPr bwMode="auto">
            <a:xfrm>
              <a:off x="7128489" y="1149391"/>
              <a:ext cx="914400" cy="461570"/>
            </a:xfrm>
            <a:prstGeom prst="flowChartTermina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 defTabSz="109728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680" dirty="0">
                  <a:latin typeface="Arial" charset="0"/>
                </a:rPr>
                <a:t>Start</a:t>
              </a:r>
              <a:endParaRPr lang="en-US" sz="1680" dirty="0">
                <a:latin typeface="Arial" charset="0"/>
              </a:endParaRPr>
            </a:p>
          </p:txBody>
        </p:sp>
        <p:sp>
          <p:nvSpPr>
            <p:cNvPr id="10" name="shape18"/>
            <p:cNvSpPr/>
            <p:nvPr/>
          </p:nvSpPr>
          <p:spPr bwMode="auto">
            <a:xfrm>
              <a:off x="6879107" y="2259137"/>
              <a:ext cx="1413164" cy="361065"/>
            </a:xfrm>
            <a:prstGeom prst="flowChartProcess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109728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920" dirty="0">
                  <a:latin typeface="Courier New" pitchFamily="49" charset="0"/>
                  <a:cs typeface="Courier New" pitchFamily="49" charset="0"/>
                </a:rPr>
                <a:t>onCreate()</a:t>
              </a:r>
              <a:endParaRPr lang="en-US" sz="1920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11" name="shape17"/>
            <p:cNvSpPr/>
            <p:nvPr/>
          </p:nvSpPr>
          <p:spPr bwMode="auto">
            <a:xfrm>
              <a:off x="6365482" y="3237273"/>
              <a:ext cx="2359814" cy="361065"/>
            </a:xfrm>
            <a:prstGeom prst="flowChartProcess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109728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920" dirty="0">
                  <a:latin typeface="Courier New" pitchFamily="49" charset="0"/>
                  <a:cs typeface="Courier New" pitchFamily="49" charset="0"/>
                </a:rPr>
                <a:t>onActivityCreated()</a:t>
              </a:r>
              <a:endParaRPr lang="en-US" sz="1920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12" name="shape16"/>
            <p:cNvSpPr/>
            <p:nvPr/>
          </p:nvSpPr>
          <p:spPr bwMode="auto">
            <a:xfrm>
              <a:off x="7044373" y="5994880"/>
              <a:ext cx="1082633" cy="461570"/>
            </a:xfrm>
            <a:prstGeom prst="flowChartTerminator">
              <a:avLst/>
            </a:prstGeom>
            <a:solidFill>
              <a:srgbClr val="FFCCCC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 defTabSz="109728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680" dirty="0">
                  <a:latin typeface="Arial" charset="0"/>
                </a:rPr>
                <a:t>Shutdown</a:t>
              </a:r>
              <a:endParaRPr lang="en-US" sz="1680" dirty="0">
                <a:latin typeface="Arial" charset="0"/>
              </a:endParaRPr>
            </a:p>
          </p:txBody>
        </p:sp>
        <p:sp>
          <p:nvSpPr>
            <p:cNvPr id="13" name="shape15"/>
            <p:cNvSpPr txBox="1"/>
            <p:nvPr/>
          </p:nvSpPr>
          <p:spPr bwMode="auto">
            <a:xfrm>
              <a:off x="6377895" y="3760815"/>
              <a:ext cx="2407591" cy="60724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en-GB" sz="1920" dirty="0">
                  <a:latin typeface="Courier New" pitchFamily="49" charset="0"/>
                  <a:cs typeface="Courier New" pitchFamily="49" charset="0"/>
                </a:rPr>
                <a:t>onStart(), onResume()</a:t>
              </a:r>
            </a:p>
            <a:p>
              <a:r>
                <a:rPr lang="en-GB" sz="1920" dirty="0">
                  <a:latin typeface="Courier New" pitchFamily="49" charset="0"/>
                  <a:cs typeface="Courier New" pitchFamily="49" charset="0"/>
                </a:rPr>
                <a:t>onPause(), onStop()</a:t>
              </a:r>
              <a:endParaRPr lang="en-US" sz="1920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14" name="shape14"/>
            <p:cNvSpPr/>
            <p:nvPr/>
          </p:nvSpPr>
          <p:spPr bwMode="auto">
            <a:xfrm>
              <a:off x="6805876" y="5008154"/>
              <a:ext cx="1559626" cy="361066"/>
            </a:xfrm>
            <a:prstGeom prst="flowChartProcess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109728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920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onDestroy()</a:t>
              </a:r>
              <a:endParaRPr lang="en-US" sz="192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15" name="shape13"/>
            <p:cNvSpPr/>
            <p:nvPr/>
          </p:nvSpPr>
          <p:spPr bwMode="auto">
            <a:xfrm>
              <a:off x="6611718" y="2759696"/>
              <a:ext cx="1947942" cy="361066"/>
            </a:xfrm>
            <a:prstGeom prst="flowChartProcess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109728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920" dirty="0">
                  <a:latin typeface="Courier New" pitchFamily="49" charset="0"/>
                  <a:cs typeface="Courier New" pitchFamily="49" charset="0"/>
                </a:rPr>
                <a:t>onCreateView()</a:t>
              </a:r>
              <a:endParaRPr lang="en-US" sz="1920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16" name="shape12"/>
            <p:cNvSpPr/>
            <p:nvPr/>
          </p:nvSpPr>
          <p:spPr bwMode="auto">
            <a:xfrm>
              <a:off x="6527704" y="4507595"/>
              <a:ext cx="2115970" cy="361066"/>
            </a:xfrm>
            <a:prstGeom prst="flowChartProcess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109728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920" dirty="0">
                  <a:latin typeface="Courier New" pitchFamily="49" charset="0"/>
                  <a:cs typeface="Courier New" pitchFamily="49" charset="0"/>
                </a:rPr>
                <a:t>onDestroyView()</a:t>
              </a:r>
              <a:endParaRPr lang="en-US" sz="1920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17" name="shape11"/>
            <p:cNvSpPr/>
            <p:nvPr/>
          </p:nvSpPr>
          <p:spPr bwMode="auto">
            <a:xfrm>
              <a:off x="6786161" y="5508713"/>
              <a:ext cx="1599057" cy="361066"/>
            </a:xfrm>
            <a:prstGeom prst="flowChartProcess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109728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920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onDetach()</a:t>
              </a:r>
              <a:endParaRPr lang="en-US" sz="192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18" name="shape10"/>
            <p:cNvSpPr/>
            <p:nvPr/>
          </p:nvSpPr>
          <p:spPr bwMode="auto">
            <a:xfrm>
              <a:off x="6879107" y="1758578"/>
              <a:ext cx="1413164" cy="361066"/>
            </a:xfrm>
            <a:prstGeom prst="flowChartProcess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109728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920" dirty="0">
                  <a:latin typeface="Courier New" pitchFamily="49" charset="0"/>
                  <a:cs typeface="Courier New" pitchFamily="49" charset="0"/>
                </a:rPr>
                <a:t>onAttach()</a:t>
              </a:r>
              <a:endParaRPr lang="en-US" sz="1920" dirty="0">
                <a:latin typeface="Courier New" pitchFamily="49" charset="0"/>
                <a:cs typeface="Courier New" pitchFamily="49" charset="0"/>
              </a:endParaRPr>
            </a:p>
          </p:txBody>
        </p:sp>
        <p:cxnSp>
          <p:nvCxnSpPr>
            <p:cNvPr id="19" name="shape9"/>
            <p:cNvCxnSpPr>
              <a:stCxn id="8" idx="2"/>
              <a:endCxn id="18" idx="0"/>
            </p:cNvCxnSpPr>
            <p:nvPr/>
          </p:nvCxnSpPr>
          <p:spPr bwMode="auto">
            <a:xfrm>
              <a:off x="7585689" y="1610961"/>
              <a:ext cx="0" cy="14761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20" name="shape8"/>
            <p:cNvCxnSpPr>
              <a:stCxn id="18" idx="2"/>
              <a:endCxn id="10" idx="0"/>
            </p:cNvCxnSpPr>
            <p:nvPr/>
          </p:nvCxnSpPr>
          <p:spPr bwMode="auto">
            <a:xfrm>
              <a:off x="7585689" y="2119644"/>
              <a:ext cx="0" cy="139493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21" name="shape7"/>
            <p:cNvCxnSpPr>
              <a:stCxn id="10" idx="2"/>
              <a:endCxn id="15" idx="0"/>
            </p:cNvCxnSpPr>
            <p:nvPr/>
          </p:nvCxnSpPr>
          <p:spPr bwMode="auto">
            <a:xfrm>
              <a:off x="7585689" y="2620202"/>
              <a:ext cx="0" cy="13949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22" name="shape6"/>
            <p:cNvCxnSpPr>
              <a:stCxn id="15" idx="2"/>
              <a:endCxn id="11" idx="0"/>
            </p:cNvCxnSpPr>
            <p:nvPr/>
          </p:nvCxnSpPr>
          <p:spPr bwMode="auto">
            <a:xfrm flipH="1">
              <a:off x="7545389" y="3120763"/>
              <a:ext cx="40300" cy="11651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23" name="shape5"/>
            <p:cNvCxnSpPr>
              <a:stCxn id="11" idx="2"/>
              <a:endCxn id="13" idx="0"/>
            </p:cNvCxnSpPr>
            <p:nvPr/>
          </p:nvCxnSpPr>
          <p:spPr bwMode="auto">
            <a:xfrm>
              <a:off x="7545389" y="3598338"/>
              <a:ext cx="36301" cy="16247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24" name="shape4"/>
            <p:cNvCxnSpPr>
              <a:stCxn id="13" idx="2"/>
              <a:endCxn id="16" idx="0"/>
            </p:cNvCxnSpPr>
            <p:nvPr/>
          </p:nvCxnSpPr>
          <p:spPr bwMode="auto">
            <a:xfrm>
              <a:off x="7581691" y="4368062"/>
              <a:ext cx="3998" cy="139533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25" name="shape3"/>
            <p:cNvCxnSpPr>
              <a:stCxn id="16" idx="2"/>
              <a:endCxn id="14" idx="0"/>
            </p:cNvCxnSpPr>
            <p:nvPr/>
          </p:nvCxnSpPr>
          <p:spPr bwMode="auto">
            <a:xfrm>
              <a:off x="7585689" y="4868661"/>
              <a:ext cx="0" cy="139493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26" name="shape2"/>
            <p:cNvCxnSpPr>
              <a:stCxn id="14" idx="2"/>
              <a:endCxn id="17" idx="0"/>
            </p:cNvCxnSpPr>
            <p:nvPr/>
          </p:nvCxnSpPr>
          <p:spPr bwMode="auto">
            <a:xfrm>
              <a:off x="7585689" y="5369220"/>
              <a:ext cx="1" cy="139493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27" name="shape1"/>
            <p:cNvCxnSpPr>
              <a:stCxn id="17" idx="2"/>
              <a:endCxn id="12" idx="0"/>
            </p:cNvCxnSpPr>
            <p:nvPr/>
          </p:nvCxnSpPr>
          <p:spPr bwMode="auto">
            <a:xfrm>
              <a:off x="7585690" y="5869780"/>
              <a:ext cx="0" cy="1251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</p:grpSp>
      <p:graphicFrame>
        <p:nvGraphicFramePr>
          <p:cNvPr id="30" name="Espace réservé du contenu 4"/>
          <p:cNvGraphicFramePr>
            <a:graphicFrameLocks/>
          </p:cNvGraphicFramePr>
          <p:nvPr/>
        </p:nvGraphicFramePr>
        <p:xfrm>
          <a:off x="997834" y="2291767"/>
          <a:ext cx="6554930" cy="38159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0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2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4954">
                <a:tc>
                  <a:txBody>
                    <a:bodyPr/>
                    <a:lstStyle/>
                    <a:p>
                      <a:r>
                        <a:rPr lang="fr-FR" sz="2000" dirty="0"/>
                        <a:t>Life</a:t>
                      </a:r>
                      <a:r>
                        <a:rPr lang="fr-FR" sz="2000" baseline="0" dirty="0"/>
                        <a:t> cycle </a:t>
                      </a:r>
                      <a:r>
                        <a:rPr lang="fr-FR" sz="2000" baseline="0" dirty="0" err="1"/>
                        <a:t>method</a:t>
                      </a:r>
                      <a:endParaRPr lang="fr-FR" sz="2000" dirty="0"/>
                    </a:p>
                  </a:txBody>
                  <a:tcPr marL="109728" marR="109728" marT="54857" marB="54857"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Description</a:t>
                      </a:r>
                    </a:p>
                  </a:txBody>
                  <a:tcPr marL="109728" marR="109728" marT="54857" marB="5485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06">
                <a:tc>
                  <a:txBody>
                    <a:bodyPr/>
                    <a:lstStyle/>
                    <a:p>
                      <a:r>
                        <a:rPr lang="fr-FR" sz="2000" b="1" dirty="0" err="1"/>
                        <a:t>onAttach</a:t>
                      </a:r>
                      <a:endParaRPr lang="fr-FR" sz="2000" b="1" dirty="0"/>
                    </a:p>
                  </a:txBody>
                  <a:tcPr marL="109728" marR="109728" marT="54857" marB="54857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The Fragment has been </a:t>
                      </a:r>
                      <a:r>
                        <a:rPr lang="fr-FR" sz="2000" dirty="0" err="1"/>
                        <a:t>associated</a:t>
                      </a:r>
                      <a:r>
                        <a:rPr lang="fr-FR" sz="2000" dirty="0"/>
                        <a:t> </a:t>
                      </a:r>
                      <a:r>
                        <a:rPr lang="fr-FR" sz="2000" dirty="0" err="1"/>
                        <a:t>with</a:t>
                      </a:r>
                      <a:r>
                        <a:rPr lang="fr-FR" sz="2000" dirty="0"/>
                        <a:t> an </a:t>
                      </a:r>
                      <a:r>
                        <a:rPr lang="fr-FR" sz="2000" dirty="0" err="1"/>
                        <a:t>Activity</a:t>
                      </a:r>
                      <a:endParaRPr lang="fr-FR" sz="2000" dirty="0"/>
                    </a:p>
                  </a:txBody>
                  <a:tcPr marL="109728" marR="109728" marT="54857" marB="5485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4954">
                <a:tc>
                  <a:txBody>
                    <a:bodyPr/>
                    <a:lstStyle/>
                    <a:p>
                      <a:r>
                        <a:rPr lang="fr-FR" sz="2000" b="1" dirty="0" err="1"/>
                        <a:t>onCreateView</a:t>
                      </a:r>
                      <a:endParaRPr lang="fr-FR" sz="2000" b="1" dirty="0"/>
                    </a:p>
                  </a:txBody>
                  <a:tcPr marL="109728" marR="109728" marT="54857" marB="54857"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The</a:t>
                      </a:r>
                      <a:r>
                        <a:rPr lang="fr-FR" sz="2000" baseline="0" dirty="0"/>
                        <a:t> Fragment must </a:t>
                      </a:r>
                      <a:r>
                        <a:rPr lang="fr-FR" sz="2000" baseline="0" dirty="0" err="1"/>
                        <a:t>create</a:t>
                      </a:r>
                      <a:r>
                        <a:rPr lang="fr-FR" sz="2000" baseline="0" dirty="0"/>
                        <a:t> </a:t>
                      </a:r>
                      <a:r>
                        <a:rPr lang="fr-FR" sz="2000" baseline="0" dirty="0" err="1"/>
                        <a:t>its</a:t>
                      </a:r>
                      <a:r>
                        <a:rPr lang="fr-FR" sz="2000" baseline="0" dirty="0"/>
                        <a:t> </a:t>
                      </a:r>
                      <a:r>
                        <a:rPr lang="fr-FR" sz="2000" baseline="0" dirty="0" err="1"/>
                        <a:t>View</a:t>
                      </a:r>
                      <a:endParaRPr lang="fr-FR" sz="2000" dirty="0"/>
                    </a:p>
                  </a:txBody>
                  <a:tcPr marL="109728" marR="109728" marT="54857" marB="5485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06">
                <a:tc>
                  <a:txBody>
                    <a:bodyPr/>
                    <a:lstStyle/>
                    <a:p>
                      <a:r>
                        <a:rPr lang="fr-FR" sz="2000" b="1" dirty="0" err="1"/>
                        <a:t>onActivityCreated</a:t>
                      </a:r>
                      <a:endParaRPr lang="fr-FR" sz="2000" b="1" dirty="0"/>
                    </a:p>
                  </a:txBody>
                  <a:tcPr marL="109728" marR="109728" marT="54857" marB="54857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The</a:t>
                      </a:r>
                      <a:r>
                        <a:rPr lang="fr-FR" sz="2000" baseline="0" dirty="0"/>
                        <a:t> parent </a:t>
                      </a:r>
                      <a:r>
                        <a:rPr lang="fr-FR" sz="2000" baseline="0" dirty="0" err="1"/>
                        <a:t>Activity</a:t>
                      </a:r>
                      <a:r>
                        <a:rPr lang="fr-FR" sz="2000" baseline="0" dirty="0"/>
                        <a:t> has </a:t>
                      </a:r>
                      <a:r>
                        <a:rPr lang="fr-FR" sz="2000" baseline="0" dirty="0" err="1"/>
                        <a:t>completed</a:t>
                      </a:r>
                      <a:r>
                        <a:rPr lang="fr-FR" sz="2000" baseline="0" dirty="0"/>
                        <a:t> </a:t>
                      </a:r>
                      <a:r>
                        <a:rPr lang="fr-FR" sz="2000" baseline="0" dirty="0" err="1"/>
                        <a:t>its</a:t>
                      </a:r>
                      <a:r>
                        <a:rPr lang="fr-FR" sz="2000" baseline="0" dirty="0"/>
                        <a:t> </a:t>
                      </a:r>
                      <a:r>
                        <a:rPr lang="fr-FR" sz="2000" baseline="0" dirty="0" err="1"/>
                        <a:t>creation</a:t>
                      </a:r>
                      <a:endParaRPr lang="fr-FR" sz="2000" dirty="0"/>
                    </a:p>
                  </a:txBody>
                  <a:tcPr marL="109728" marR="109728" marT="54857" marB="5485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06">
                <a:tc>
                  <a:txBody>
                    <a:bodyPr/>
                    <a:lstStyle/>
                    <a:p>
                      <a:r>
                        <a:rPr lang="fr-FR" sz="2000" b="1" dirty="0" err="1"/>
                        <a:t>onDestroyView</a:t>
                      </a:r>
                      <a:endParaRPr lang="fr-FR" sz="2000" b="1" dirty="0"/>
                    </a:p>
                  </a:txBody>
                  <a:tcPr marL="109728" marR="109728" marT="54857" marB="54857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The </a:t>
                      </a:r>
                      <a:r>
                        <a:rPr lang="fr-FR" sz="2000" dirty="0" err="1"/>
                        <a:t>View</a:t>
                      </a:r>
                      <a:r>
                        <a:rPr lang="fr-FR" sz="2000" dirty="0"/>
                        <a:t> </a:t>
                      </a:r>
                      <a:r>
                        <a:rPr lang="fr-FR" sz="2000" dirty="0" err="1"/>
                        <a:t>associated</a:t>
                      </a:r>
                      <a:r>
                        <a:rPr lang="fr-FR" sz="2000" dirty="0"/>
                        <a:t> </a:t>
                      </a:r>
                      <a:r>
                        <a:rPr lang="fr-FR" sz="2000" dirty="0" err="1"/>
                        <a:t>with</a:t>
                      </a:r>
                      <a:r>
                        <a:rPr lang="fr-FR" sz="2000" dirty="0"/>
                        <a:t> the Fragment </a:t>
                      </a:r>
                      <a:r>
                        <a:rPr lang="fr-FR" sz="2000" dirty="0" err="1"/>
                        <a:t>is</a:t>
                      </a:r>
                      <a:r>
                        <a:rPr lang="fr-FR" sz="2000" baseline="0" dirty="0"/>
                        <a:t> </a:t>
                      </a:r>
                      <a:r>
                        <a:rPr lang="fr-FR" sz="2000" baseline="0" dirty="0" err="1"/>
                        <a:t>being</a:t>
                      </a:r>
                      <a:r>
                        <a:rPr lang="fr-FR" sz="2000" baseline="0" dirty="0"/>
                        <a:t> </a:t>
                      </a:r>
                      <a:r>
                        <a:rPr lang="fr-FR" sz="2000" baseline="0" dirty="0" err="1"/>
                        <a:t>destroyed</a:t>
                      </a:r>
                      <a:endParaRPr lang="fr-FR" sz="2000" dirty="0"/>
                    </a:p>
                  </a:txBody>
                  <a:tcPr marL="109728" marR="109728" marT="54857" marB="5485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06">
                <a:tc>
                  <a:txBody>
                    <a:bodyPr/>
                    <a:lstStyle/>
                    <a:p>
                      <a:r>
                        <a:rPr lang="fr-FR" sz="2000" b="1" dirty="0" err="1"/>
                        <a:t>onDetach</a:t>
                      </a:r>
                      <a:endParaRPr lang="fr-FR" sz="2000" b="1" dirty="0"/>
                    </a:p>
                  </a:txBody>
                  <a:tcPr marL="109728" marR="109728" marT="54857" marB="54857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The Fragment</a:t>
                      </a:r>
                      <a:r>
                        <a:rPr lang="fr-FR" sz="2000" baseline="0" dirty="0"/>
                        <a:t> </a:t>
                      </a:r>
                      <a:r>
                        <a:rPr lang="fr-FR" sz="2000" baseline="0" dirty="0" err="1"/>
                        <a:t>is</a:t>
                      </a:r>
                      <a:r>
                        <a:rPr lang="fr-FR" sz="2000" baseline="0" dirty="0"/>
                        <a:t> about to </a:t>
                      </a:r>
                      <a:r>
                        <a:rPr lang="fr-FR" sz="2000" baseline="0" dirty="0" err="1"/>
                        <a:t>be</a:t>
                      </a:r>
                      <a:r>
                        <a:rPr lang="fr-FR" sz="2000" baseline="0" dirty="0"/>
                        <a:t> </a:t>
                      </a:r>
                      <a:r>
                        <a:rPr lang="fr-FR" sz="2000" baseline="0" dirty="0" err="1"/>
                        <a:t>disassociated</a:t>
                      </a:r>
                      <a:r>
                        <a:rPr lang="fr-FR" sz="2000" baseline="0" dirty="0"/>
                        <a:t> </a:t>
                      </a:r>
                      <a:r>
                        <a:rPr lang="fr-FR" sz="2000" baseline="0" dirty="0" err="1"/>
                        <a:t>from</a:t>
                      </a:r>
                      <a:r>
                        <a:rPr lang="fr-FR" sz="2000" baseline="0" dirty="0"/>
                        <a:t> the </a:t>
                      </a:r>
                      <a:r>
                        <a:rPr lang="fr-FR" sz="2000" baseline="0" dirty="0" err="1"/>
                        <a:t>Activity</a:t>
                      </a:r>
                      <a:endParaRPr lang="fr-FR" sz="2000" dirty="0"/>
                    </a:p>
                  </a:txBody>
                  <a:tcPr marL="109728" marR="109728" marT="54857" marB="54857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8" name="Image 27" descr="Logo Hesias">
            <a:extLst>
              <a:ext uri="{FF2B5EF4-FFF2-40B4-BE49-F238E27FC236}">
                <a16:creationId xmlns:a16="http://schemas.microsoft.com/office/drawing/2014/main" id="{956C50DD-DDD0-164A-A86B-2F144514F1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0153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Implementing Fragment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Fragments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The core life cycle functions for fragments are identical to those of activities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If migrating Activity to Fragment, start with the existing life cycle code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 err="1">
                <a:solidFill>
                  <a:srgbClr val="275851"/>
                </a:solidFill>
              </a:rPr>
              <a:t>onCreate</a:t>
            </a:r>
            <a:r>
              <a:rPr lang="en-US" sz="2640" dirty="0">
                <a:solidFill>
                  <a:srgbClr val="275851"/>
                </a:solidFill>
              </a:rPr>
              <a:t>(), </a:t>
            </a:r>
            <a:r>
              <a:rPr lang="en-US" sz="2640" dirty="0" err="1">
                <a:solidFill>
                  <a:srgbClr val="275851"/>
                </a:solidFill>
              </a:rPr>
              <a:t>onPause</a:t>
            </a:r>
            <a:r>
              <a:rPr lang="en-US" sz="2640" dirty="0">
                <a:solidFill>
                  <a:srgbClr val="275851"/>
                </a:solidFill>
              </a:rPr>
              <a:t>(), </a:t>
            </a:r>
            <a:r>
              <a:rPr lang="en-US" sz="2640" dirty="0" err="1">
                <a:solidFill>
                  <a:srgbClr val="275851"/>
                </a:solidFill>
              </a:rPr>
              <a:t>onResume</a:t>
            </a:r>
            <a:r>
              <a:rPr lang="en-US" sz="2640" dirty="0">
                <a:solidFill>
                  <a:srgbClr val="275851"/>
                </a:solidFill>
              </a:rPr>
              <a:t>()…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8859520" y="-111759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C78C4076-8DF2-D143-96B4-5F43AF4CB7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131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Implementing Fragment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Fragments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Two significant extra methods on Fragment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 err="1">
                <a:solidFill>
                  <a:srgbClr val="275851"/>
                </a:solidFill>
              </a:rPr>
              <a:t>onCreateView</a:t>
            </a:r>
            <a:r>
              <a:rPr lang="en-US" sz="2160" dirty="0">
                <a:solidFill>
                  <a:srgbClr val="275851"/>
                </a:solidFill>
              </a:rPr>
              <a:t>()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Used to associate a View with the Activity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The fragment must create its view here</a:t>
            </a:r>
          </a:p>
          <a:p>
            <a:pPr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40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 err="1">
                <a:solidFill>
                  <a:srgbClr val="275851"/>
                </a:solidFill>
              </a:rPr>
              <a:t>onActivityCreated</a:t>
            </a:r>
            <a:r>
              <a:rPr lang="en-US" sz="2400" dirty="0">
                <a:solidFill>
                  <a:srgbClr val="275851"/>
                </a:solidFill>
              </a:rPr>
              <a:t>()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Indicates that the parent Activity has completed its </a:t>
            </a:r>
            <a:r>
              <a:rPr lang="en-US" sz="2160" dirty="0" err="1">
                <a:solidFill>
                  <a:srgbClr val="275851"/>
                </a:solidFill>
              </a:rPr>
              <a:t>onCreate</a:t>
            </a:r>
            <a:r>
              <a:rPr lang="en-US" sz="2160" dirty="0">
                <a:solidFill>
                  <a:srgbClr val="275851"/>
                </a:solidFill>
              </a:rPr>
              <a:t>()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A good location to initialize data, such as list queries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706880" y="2737723"/>
            <a:ext cx="9314467" cy="965448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View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onCreateView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16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LayoutInflater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inflater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, </a:t>
            </a:r>
            <a:br>
              <a:rPr lang="en-US" sz="2160" dirty="0">
                <a:latin typeface="Courier New" pitchFamily="49" charset="0"/>
                <a:cs typeface="Courier New" pitchFamily="49" charset="0"/>
              </a:rPr>
            </a:br>
            <a:r>
              <a:rPr lang="en-US" sz="216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16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ViewGroup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 container, </a:t>
            </a:r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Bundle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savedInstance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)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689110" y="5502830"/>
            <a:ext cx="5703034" cy="506016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onActivityCreated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 (Bundle )</a:t>
            </a:r>
          </a:p>
        </p:txBody>
      </p:sp>
      <p:pic>
        <p:nvPicPr>
          <p:cNvPr id="10" name="Image 9" descr="Logo Hesias">
            <a:extLst>
              <a:ext uri="{FF2B5EF4-FFF2-40B4-BE49-F238E27FC236}">
                <a16:creationId xmlns:a16="http://schemas.microsoft.com/office/drawing/2014/main" id="{72A85896-BED0-A14F-B687-418D4FB8CD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6412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6" grpId="0" animBg="1"/>
      <p:bldP spid="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Inflating a View for Fragment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Fragments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 fragment must inflate its own view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Unlike an activity, which just calls </a:t>
            </a:r>
            <a:r>
              <a:rPr lang="en-US" sz="2400" dirty="0" err="1">
                <a:solidFill>
                  <a:srgbClr val="275851"/>
                </a:solidFill>
              </a:rPr>
              <a:t>setContentView</a:t>
            </a:r>
            <a:r>
              <a:rPr lang="en-US" sz="2400" dirty="0">
                <a:solidFill>
                  <a:srgbClr val="275851"/>
                </a:solidFill>
              </a:rPr>
              <a:t>(</a:t>
            </a:r>
            <a:r>
              <a:rPr lang="en-US" sz="2400" dirty="0" err="1">
                <a:solidFill>
                  <a:srgbClr val="275851"/>
                </a:solidFill>
              </a:rPr>
              <a:t>R.layout.</a:t>
            </a:r>
            <a:r>
              <a:rPr lang="en-US" sz="2400" b="1" dirty="0" err="1">
                <a:solidFill>
                  <a:srgbClr val="0000FF"/>
                </a:solidFill>
              </a:rPr>
              <a:t>main</a:t>
            </a:r>
            <a:r>
              <a:rPr lang="en-US" sz="2400" dirty="0">
                <a:solidFill>
                  <a:srgbClr val="275851"/>
                </a:solidFill>
              </a:rPr>
              <a:t>);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In the </a:t>
            </a:r>
            <a:r>
              <a:rPr lang="en-US" sz="2640" dirty="0" err="1">
                <a:solidFill>
                  <a:srgbClr val="275851"/>
                </a:solidFill>
              </a:rPr>
              <a:t>onCreateView</a:t>
            </a:r>
            <a:r>
              <a:rPr lang="en-US" sz="2640" dirty="0">
                <a:solidFill>
                  <a:srgbClr val="275851"/>
                </a:solidFill>
              </a:rPr>
              <a:t>() method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Use </a:t>
            </a:r>
            <a:r>
              <a:rPr lang="en-US" sz="2400" dirty="0" err="1">
                <a:solidFill>
                  <a:srgbClr val="275851"/>
                </a:solidFill>
              </a:rPr>
              <a:t>inflater.inflate</a:t>
            </a:r>
            <a:r>
              <a:rPr lang="en-US" sz="2400" dirty="0">
                <a:solidFill>
                  <a:srgbClr val="275851"/>
                </a:solidFill>
              </a:rPr>
              <a:t>, passing the resource ID of the layout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400" dirty="0">
              <a:solidFill>
                <a:srgbClr val="275851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706880" y="3688229"/>
            <a:ext cx="9314467" cy="2505878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@Override</a:t>
            </a:r>
          </a:p>
          <a:p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public View </a:t>
            </a:r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onCreateView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16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LayoutInflater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inflater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16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ViewGroup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 container, </a:t>
            </a:r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Bundle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savedInstanceState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) {	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	</a:t>
            </a:r>
          </a:p>
          <a:p>
            <a:r>
              <a:rPr lang="en-US" sz="2160" b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160" b="1" dirty="0" err="1">
                <a:latin typeface="Courier New" pitchFamily="49" charset="0"/>
                <a:cs typeface="Courier New" pitchFamily="49" charset="0"/>
              </a:rPr>
              <a:t>inflater.inflate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160" b="1" dirty="0" err="1">
                <a:latin typeface="Courier New" pitchFamily="49" charset="0"/>
                <a:cs typeface="Courier New" pitchFamily="49" charset="0"/>
              </a:rPr>
              <a:t>R.layout.</a:t>
            </a:r>
            <a:r>
              <a:rPr lang="en-US" sz="216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expenses_form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, container, </a:t>
            </a:r>
            <a:r>
              <a:rPr lang="en-US" sz="216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false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r>
              <a:rPr lang="en-US" sz="216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C19B02FC-63C6-A148-BE77-3A8F5460B4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5102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Communicating with Activity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Fragments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Fragment code will need to access its parent Activity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May need to interact with the parent 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May need to use methods from Context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Fragments are not subclasses of either Activity or Context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But can easily access the parent Activity through </a:t>
            </a:r>
            <a:r>
              <a:rPr lang="en-US" sz="2400" dirty="0" err="1">
                <a:solidFill>
                  <a:srgbClr val="275851"/>
                </a:solidFill>
              </a:rPr>
              <a:t>getActivity</a:t>
            </a:r>
            <a:r>
              <a:rPr lang="en-US" sz="2400" dirty="0">
                <a:solidFill>
                  <a:srgbClr val="275851"/>
                </a:solidFill>
              </a:rPr>
              <a:t>()</a:t>
            </a:r>
          </a:p>
          <a:p>
            <a:pPr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When migrating activities to fragments, one of the major tasks is to convert all of the context references to use </a:t>
            </a:r>
            <a:r>
              <a:rPr lang="en-US" sz="2640" dirty="0" err="1">
                <a:solidFill>
                  <a:srgbClr val="275851"/>
                </a:solidFill>
              </a:rPr>
              <a:t>getActivity</a:t>
            </a:r>
            <a:r>
              <a:rPr lang="en-US" sz="2640" dirty="0">
                <a:solidFill>
                  <a:srgbClr val="275851"/>
                </a:solidFill>
              </a:rPr>
              <a:t>()!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689111" y="3976919"/>
            <a:ext cx="8381731" cy="506016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GB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Activity</a:t>
            </a:r>
            <a:r>
              <a:rPr lang="en-GB" sz="216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2160" dirty="0" err="1">
                <a:latin typeface="Courier New" pitchFamily="49" charset="0"/>
                <a:cs typeface="Courier New" pitchFamily="49" charset="0"/>
              </a:rPr>
              <a:t>parentActivity</a:t>
            </a:r>
            <a:r>
              <a:rPr lang="en-GB" sz="216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GB" sz="2160" dirty="0" err="1">
                <a:latin typeface="Courier New" pitchFamily="49" charset="0"/>
                <a:cs typeface="Courier New" pitchFamily="49" charset="0"/>
              </a:rPr>
              <a:t>getActivity</a:t>
            </a:r>
            <a:r>
              <a:rPr lang="en-GB" sz="2160" dirty="0">
                <a:latin typeface="Courier New" pitchFamily="49" charset="0"/>
                <a:cs typeface="Courier New" pitchFamily="49" charset="0"/>
              </a:rPr>
              <a:t>();</a:t>
            </a:r>
            <a:endParaRPr lang="en-US" sz="2160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E6CE9164-FFB6-0F43-91D1-61E8218458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5588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Declaring &amp; Loading From </a:t>
            </a:r>
            <a:r>
              <a:rPr lang="en-US" sz="4320" b="1" dirty="0" err="1">
                <a:solidFill>
                  <a:srgbClr val="275851"/>
                </a:solidFill>
              </a:rPr>
              <a:t>Ressources</a:t>
            </a:r>
            <a:endParaRPr lang="en-US" sz="4320" b="1" dirty="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Fragments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The simplest way of loading a fragment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Declare it in the layout of the Activity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Loading takes place automatically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class attribute identifies the fragment class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706880" y="3429000"/>
            <a:ext cx="9314467" cy="2765107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2160" b="1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LinearLayout</a:t>
            </a:r>
            <a:endParaRPr lang="en-US" sz="2160" b="1" dirty="0">
              <a:solidFill>
                <a:srgbClr val="008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16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16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android:orientation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="</a:t>
            </a:r>
            <a:r>
              <a:rPr lang="en-US" sz="216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horizontal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"</a:t>
            </a:r>
            <a:r>
              <a:rPr lang="en-US" sz="216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…&gt;</a:t>
            </a:r>
          </a:p>
          <a:p>
            <a:r>
              <a:rPr lang="en-US" sz="216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16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&lt;fragment </a:t>
            </a:r>
          </a:p>
          <a:p>
            <a:r>
              <a:rPr lang="en-US" sz="216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="</a:t>
            </a:r>
            <a:r>
              <a:rPr lang="en-US" sz="216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com.ltree.expenses.ExpensesListFragment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"</a:t>
            </a:r>
          </a:p>
          <a:p>
            <a:r>
              <a:rPr lang="en-US" sz="2160" dirty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sz="216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android:id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="</a:t>
            </a:r>
            <a:r>
              <a:rPr lang="en-US" sz="216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@+id/</a:t>
            </a:r>
            <a:r>
              <a:rPr lang="en-US" sz="2160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frag_expense_list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"</a:t>
            </a:r>
          </a:p>
          <a:p>
            <a:r>
              <a:rPr lang="en-US" sz="2160" dirty="0">
                <a:latin typeface="Courier New" pitchFamily="49" charset="0"/>
                <a:cs typeface="Courier New" pitchFamily="49" charset="0"/>
              </a:rPr>
              <a:t>           </a:t>
            </a:r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16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android:layout_width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=…</a:t>
            </a:r>
          </a:p>
          <a:p>
            <a:r>
              <a:rPr lang="en-US" sz="2160" dirty="0">
                <a:latin typeface="Courier New" pitchFamily="49" charset="0"/>
                <a:cs typeface="Courier New" pitchFamily="49" charset="0"/>
              </a:rPr>
              <a:t>            </a:t>
            </a:r>
            <a:r>
              <a:rPr lang="en-US" sz="216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/&gt;</a:t>
            </a:r>
          </a:p>
          <a:p>
            <a:r>
              <a:rPr lang="en-GB" sz="2160" dirty="0">
                <a:latin typeface="Courier New" pitchFamily="49" charset="0"/>
                <a:cs typeface="Courier New" pitchFamily="49" charset="0"/>
              </a:rPr>
              <a:t>...</a:t>
            </a:r>
            <a:endParaRPr lang="en-US" sz="2160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6D714288-32D7-6043-BCDC-B9D275513E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0983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Fragment Transactions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Fragments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Fragments can be loaded dynamically using the </a:t>
            </a:r>
            <a:r>
              <a:rPr lang="en-US" sz="2640" dirty="0" err="1">
                <a:solidFill>
                  <a:srgbClr val="275851"/>
                </a:solidFill>
              </a:rPr>
              <a:t>FragmentManager</a:t>
            </a:r>
            <a:endParaRPr lang="en-US" sz="264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Create a Fragment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Create a </a:t>
            </a:r>
            <a:r>
              <a:rPr lang="en-US" sz="2400" dirty="0" err="1">
                <a:solidFill>
                  <a:srgbClr val="275851"/>
                </a:solidFill>
              </a:rPr>
              <a:t>FragmentTransaction</a:t>
            </a:r>
            <a:endParaRPr lang="en-US" sz="2400" dirty="0">
              <a:solidFill>
                <a:srgbClr val="275851"/>
              </a:solidFill>
            </a:endParaRP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Ensures all transactions occur in a single action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Use the replace() method to add the Fragment to the transaction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Specify the ID of a </a:t>
            </a:r>
            <a:r>
              <a:rPr lang="en-US" sz="2400" dirty="0" err="1">
                <a:solidFill>
                  <a:srgbClr val="275851"/>
                </a:solidFill>
              </a:rPr>
              <a:t>ViewGroup</a:t>
            </a:r>
            <a:r>
              <a:rPr lang="en-US" sz="2400" dirty="0">
                <a:solidFill>
                  <a:srgbClr val="275851"/>
                </a:solidFill>
              </a:rPr>
              <a:t> to hold the Fragment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Specify the transition animation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Commit the transaction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Logo Hesias">
            <a:extLst>
              <a:ext uri="{FF2B5EF4-FFF2-40B4-BE49-F238E27FC236}">
                <a16:creationId xmlns:a16="http://schemas.microsoft.com/office/drawing/2014/main" id="{1E97EE7D-7F73-0547-B66E-F97F151651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0210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Fragment Transactions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Fragments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997833" y="1527989"/>
            <a:ext cx="10023514" cy="4666118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ExpenseEntryFragment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 frag = </a:t>
            </a:r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new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ExpenseEntryFragment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r>
              <a:rPr lang="en-US" sz="216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Execute a transaction, replacing any existing fragment</a:t>
            </a:r>
          </a:p>
          <a:p>
            <a:r>
              <a:rPr lang="en-US" sz="216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FragmentTransaction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160" b="1" dirty="0" err="1">
                <a:latin typeface="Courier New" pitchFamily="49" charset="0"/>
                <a:cs typeface="Courier New" pitchFamily="49" charset="0"/>
              </a:rPr>
              <a:t>ft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160" b="1" dirty="0" err="1">
                <a:latin typeface="Courier New" pitchFamily="49" charset="0"/>
                <a:cs typeface="Courier New" pitchFamily="49" charset="0"/>
              </a:rPr>
              <a:t>getFragmentManager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().</a:t>
            </a:r>
            <a:r>
              <a:rPr lang="en-US" sz="2160" b="1" dirty="0" err="1">
                <a:latin typeface="Courier New" pitchFamily="49" charset="0"/>
                <a:cs typeface="Courier New" pitchFamily="49" charset="0"/>
              </a:rPr>
              <a:t>beginTransaction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r>
              <a:rPr lang="en-GB" sz="216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Set transaction to replace (or add)</a:t>
            </a:r>
            <a:endParaRPr lang="en-US" sz="2160" dirty="0">
              <a:solidFill>
                <a:srgbClr val="008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160" b="1" dirty="0" err="1">
                <a:latin typeface="Courier New" pitchFamily="49" charset="0"/>
                <a:cs typeface="Courier New" pitchFamily="49" charset="0"/>
              </a:rPr>
              <a:t>ft.replace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160" b="1" dirty="0" err="1">
                <a:latin typeface="Courier New" pitchFamily="49" charset="0"/>
                <a:cs typeface="Courier New" pitchFamily="49" charset="0"/>
              </a:rPr>
              <a:t>R.id.</a:t>
            </a:r>
            <a:r>
              <a:rPr lang="en-US" sz="216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frag_expense_details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, frag)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GB" sz="216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</a:t>
            </a:r>
            <a:r>
              <a:rPr lang="en-GB" sz="2160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Specfiy</a:t>
            </a:r>
            <a:r>
              <a:rPr lang="en-GB" sz="216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an effect for the transition</a:t>
            </a:r>
            <a:endParaRPr lang="en-US" sz="2160" dirty="0">
              <a:solidFill>
                <a:srgbClr val="008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160" b="1" dirty="0" err="1">
                <a:latin typeface="Courier New" pitchFamily="49" charset="0"/>
                <a:cs typeface="Courier New" pitchFamily="49" charset="0"/>
              </a:rPr>
              <a:t>ft.setTransition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FragmentTransaction.</a:t>
            </a:r>
            <a:r>
              <a:rPr lang="en-US" sz="216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TRANSIT_FRAGMENT_FADE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r>
              <a:rPr lang="en-GB" sz="216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Commit</a:t>
            </a:r>
            <a:endParaRPr lang="en-US" sz="2160" dirty="0">
              <a:solidFill>
                <a:srgbClr val="008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160" b="1" dirty="0" err="1">
                <a:latin typeface="Courier New" pitchFamily="49" charset="0"/>
                <a:cs typeface="Courier New" pitchFamily="49" charset="0"/>
              </a:rPr>
              <a:t>ft.commit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();</a:t>
            </a:r>
          </a:p>
        </p:txBody>
      </p:sp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3747C98F-CC1F-AD4C-9589-3F9B1C878E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8401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Fragment and the Back Stack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Fragments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When fragments are associated with a view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The fragment transaction may be added to the back stack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The Back button will cause the transaction to be reversed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The fragment will be removed from the view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To add a transaction to the back stack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Call </a:t>
            </a:r>
            <a:r>
              <a:rPr lang="en-US" sz="2160" dirty="0" err="1">
                <a:solidFill>
                  <a:srgbClr val="275851"/>
                </a:solidFill>
              </a:rPr>
              <a:t>addToBackStack</a:t>
            </a:r>
            <a:r>
              <a:rPr lang="en-US" sz="2160" dirty="0">
                <a:solidFill>
                  <a:srgbClr val="275851"/>
                </a:solidFill>
              </a:rPr>
              <a:t>() on the </a:t>
            </a:r>
            <a:r>
              <a:rPr lang="en-US" sz="2160" dirty="0" err="1">
                <a:solidFill>
                  <a:srgbClr val="275851"/>
                </a:solidFill>
              </a:rPr>
              <a:t>FragmentTransaction</a:t>
            </a:r>
            <a:endParaRPr lang="en-US" sz="216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Before calling commit()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706880" y="4897963"/>
            <a:ext cx="9314467" cy="1296144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b="1" dirty="0" err="1">
                <a:latin typeface="Courier New" pitchFamily="49" charset="0"/>
                <a:cs typeface="Courier New" pitchFamily="49" charset="0"/>
              </a:rPr>
              <a:t>ft.addToBackStack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216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details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");</a:t>
            </a:r>
          </a:p>
          <a:p>
            <a:r>
              <a:rPr lang="en-GB" sz="216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Commit</a:t>
            </a:r>
            <a:endParaRPr lang="en-US" sz="2160" dirty="0">
              <a:solidFill>
                <a:srgbClr val="008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ft.commit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endParaRPr lang="en-US" sz="2160" b="1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A2207A6F-A941-434C-8FC6-30219E0387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3846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Fragments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Fragments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Fragments do not replace activities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Full-screen applications should not use fragments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Use fragments where there is benefit in having two active views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8310880" y="7518400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grpSp>
        <p:nvGrpSpPr>
          <p:cNvPr id="8" name="shape3"/>
          <p:cNvGrpSpPr/>
          <p:nvPr/>
        </p:nvGrpSpPr>
        <p:grpSpPr bwMode="auto">
          <a:xfrm>
            <a:off x="5809862" y="3060519"/>
            <a:ext cx="2756261" cy="3219998"/>
            <a:chOff x="6322195" y="1395533"/>
            <a:chExt cx="2514600" cy="4659090"/>
          </a:xfrm>
        </p:grpSpPr>
        <p:sp>
          <p:nvSpPr>
            <p:cNvPr id="10" name="Rectangle 9"/>
            <p:cNvSpPr/>
            <p:nvPr/>
          </p:nvSpPr>
          <p:spPr bwMode="auto">
            <a:xfrm>
              <a:off x="6333081" y="4236708"/>
              <a:ext cx="1861457" cy="1817915"/>
            </a:xfrm>
            <a:prstGeom prst="rect">
              <a:avLst/>
            </a:prstGeom>
            <a:solidFill>
              <a:srgbClr val="CCFFCC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defTabSz="109728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680" dirty="0">
                <a:solidFill>
                  <a:srgbClr val="275851"/>
                </a:solidFill>
                <a:latin typeface="Arial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6648767" y="3921022"/>
              <a:ext cx="1872343" cy="1828800"/>
            </a:xfrm>
            <a:prstGeom prst="rect">
              <a:avLst/>
            </a:prstGeom>
            <a:solidFill>
              <a:srgbClr val="CCCCFF">
                <a:alpha val="53725"/>
              </a:srgb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defTabSz="109728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680" dirty="0">
                <a:solidFill>
                  <a:srgbClr val="275851"/>
                </a:solidFill>
                <a:latin typeface="Arial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7737338" y="1635021"/>
              <a:ext cx="881741" cy="1959429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defTabSz="109728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680" dirty="0">
                <a:solidFill>
                  <a:srgbClr val="275851"/>
                </a:solidFill>
                <a:latin typeface="Arial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6496365" y="1667678"/>
              <a:ext cx="870858" cy="195943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defTabSz="109728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680" dirty="0">
                <a:solidFill>
                  <a:srgbClr val="275851"/>
                </a:solidFill>
                <a:latin typeface="Arial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6714080" y="1395533"/>
              <a:ext cx="892628" cy="1981201"/>
            </a:xfrm>
            <a:prstGeom prst="rect">
              <a:avLst/>
            </a:prstGeom>
            <a:solidFill>
              <a:srgbClr val="CCCCFF">
                <a:alpha val="53725"/>
              </a:srgb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defTabSz="109728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680" dirty="0">
                <a:solidFill>
                  <a:srgbClr val="275851"/>
                </a:solidFill>
                <a:latin typeface="Arial" charset="0"/>
              </a:endParaRPr>
            </a:p>
          </p:txBody>
        </p:sp>
        <p:cxnSp>
          <p:nvCxnSpPr>
            <p:cNvPr id="15" name="Straight Connector 8"/>
            <p:cNvCxnSpPr>
              <a:stCxn id="11" idx="0"/>
              <a:endCxn id="11" idx="2"/>
            </p:cNvCxnSpPr>
            <p:nvPr/>
          </p:nvCxnSpPr>
          <p:spPr bwMode="auto">
            <a:xfrm rot="16200000" flipH="1">
              <a:off x="6670539" y="4835422"/>
              <a:ext cx="18288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6" name="Rectangle 15"/>
            <p:cNvSpPr/>
            <p:nvPr/>
          </p:nvSpPr>
          <p:spPr bwMode="auto">
            <a:xfrm>
              <a:off x="7944165" y="1395534"/>
              <a:ext cx="892628" cy="1981201"/>
            </a:xfrm>
            <a:prstGeom prst="rect">
              <a:avLst/>
            </a:prstGeom>
            <a:solidFill>
              <a:srgbClr val="CCCCFF">
                <a:alpha val="53725"/>
              </a:srgb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defTabSz="109728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680" dirty="0">
                <a:solidFill>
                  <a:srgbClr val="275851"/>
                </a:solidFill>
                <a:latin typeface="Arial" charset="0"/>
              </a:endParaRPr>
            </a:p>
          </p:txBody>
        </p:sp>
        <p:cxnSp>
          <p:nvCxnSpPr>
            <p:cNvPr id="17" name="Straight Connector 13"/>
            <p:cNvCxnSpPr/>
            <p:nvPr/>
          </p:nvCxnSpPr>
          <p:spPr bwMode="auto">
            <a:xfrm flipV="1">
              <a:off x="6322195" y="3921022"/>
              <a:ext cx="326571" cy="315686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4"/>
            <p:cNvCxnSpPr/>
            <p:nvPr/>
          </p:nvCxnSpPr>
          <p:spPr bwMode="auto">
            <a:xfrm rot="5400000" flipH="1" flipV="1">
              <a:off x="6360294" y="5766151"/>
              <a:ext cx="293914" cy="283029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5"/>
            <p:cNvCxnSpPr/>
            <p:nvPr/>
          </p:nvCxnSpPr>
          <p:spPr bwMode="auto">
            <a:xfrm flipV="1">
              <a:off x="8183652" y="5749822"/>
              <a:ext cx="326571" cy="3048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6"/>
            <p:cNvCxnSpPr/>
            <p:nvPr/>
          </p:nvCxnSpPr>
          <p:spPr bwMode="auto">
            <a:xfrm rot="16200000" flipV="1">
              <a:off x="6436495" y="3697865"/>
              <a:ext cx="283028" cy="163286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17"/>
            <p:cNvCxnSpPr>
              <a:stCxn id="11" idx="0"/>
            </p:cNvCxnSpPr>
            <p:nvPr/>
          </p:nvCxnSpPr>
          <p:spPr bwMode="auto">
            <a:xfrm rot="16200000" flipV="1">
              <a:off x="7323681" y="3659764"/>
              <a:ext cx="304800" cy="217716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18"/>
            <p:cNvCxnSpPr>
              <a:stCxn id="11" idx="0"/>
            </p:cNvCxnSpPr>
            <p:nvPr/>
          </p:nvCxnSpPr>
          <p:spPr bwMode="auto">
            <a:xfrm rot="5400000" flipH="1" flipV="1">
              <a:off x="7492410" y="3686981"/>
              <a:ext cx="326571" cy="141513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19"/>
            <p:cNvCxnSpPr/>
            <p:nvPr/>
          </p:nvCxnSpPr>
          <p:spPr bwMode="auto">
            <a:xfrm rot="5400000" flipH="1" flipV="1">
              <a:off x="8395923" y="3697866"/>
              <a:ext cx="337457" cy="10885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0"/>
            <p:cNvCxnSpPr/>
            <p:nvPr/>
          </p:nvCxnSpPr>
          <p:spPr bwMode="auto">
            <a:xfrm rot="5400000" flipH="1" flipV="1">
              <a:off x="6469152" y="3360409"/>
              <a:ext cx="261257" cy="250371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1"/>
            <p:cNvCxnSpPr/>
            <p:nvPr/>
          </p:nvCxnSpPr>
          <p:spPr bwMode="auto">
            <a:xfrm rot="5400000" flipH="1" flipV="1">
              <a:off x="6469152" y="1433637"/>
              <a:ext cx="283028" cy="206828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2"/>
            <p:cNvCxnSpPr/>
            <p:nvPr/>
          </p:nvCxnSpPr>
          <p:spPr bwMode="auto">
            <a:xfrm flipV="1">
              <a:off x="7367223" y="3376737"/>
              <a:ext cx="239486" cy="2286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3"/>
            <p:cNvCxnSpPr/>
            <p:nvPr/>
          </p:nvCxnSpPr>
          <p:spPr bwMode="auto">
            <a:xfrm flipV="1">
              <a:off x="8619080" y="3376737"/>
              <a:ext cx="217715" cy="217714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4"/>
            <p:cNvCxnSpPr/>
            <p:nvPr/>
          </p:nvCxnSpPr>
          <p:spPr bwMode="auto">
            <a:xfrm rot="5400000" flipH="1" flipV="1">
              <a:off x="7737337" y="3387623"/>
              <a:ext cx="206829" cy="206829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5"/>
            <p:cNvCxnSpPr/>
            <p:nvPr/>
          </p:nvCxnSpPr>
          <p:spPr bwMode="auto">
            <a:xfrm rot="5400000" flipH="1" flipV="1">
              <a:off x="7726451" y="1406423"/>
              <a:ext cx="228600" cy="206829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30" name="Image 29" descr="Logo Hesias">
            <a:extLst>
              <a:ext uri="{FF2B5EF4-FFF2-40B4-BE49-F238E27FC236}">
                <a16:creationId xmlns:a16="http://schemas.microsoft.com/office/drawing/2014/main" id="{C2F9A63A-BD71-064F-AADA-D6F124C205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3963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Initializing Fragments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Fragments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Activity code is generally initialized by data carried in the launching intent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Problem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Fragments are not launched by an intent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Need an alternative mechanism to configure fragments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Logo Hesias">
            <a:extLst>
              <a:ext uri="{FF2B5EF4-FFF2-40B4-BE49-F238E27FC236}">
                <a16:creationId xmlns:a16="http://schemas.microsoft.com/office/drawing/2014/main" id="{CEC1DE16-D33A-984B-AC6E-F59220DF5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3249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Initializing Fragments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Fragments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Solution: Pass the initialization data as an arguments bundle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Store the initialization data in a Bundle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Set the bundle as the fragment arguments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706880" y="3256181"/>
            <a:ext cx="9314467" cy="2937926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Create a new fragment</a:t>
            </a:r>
          </a:p>
          <a:p>
            <a:r>
              <a:rPr lang="en-US" sz="216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ExpenseEntryFragment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 frag = </a:t>
            </a:r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new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ExpenseEntryFragment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r>
              <a:rPr lang="en-US" sz="216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Create a Bundle to pass to the fragment</a:t>
            </a:r>
          </a:p>
          <a:p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Bundle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160" b="1" dirty="0" err="1">
                <a:latin typeface="Courier New" pitchFamily="49" charset="0"/>
                <a:cs typeface="Courier New" pitchFamily="49" charset="0"/>
              </a:rPr>
              <a:t>args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 =</a:t>
            </a:r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 new 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Bundle();</a:t>
            </a:r>
          </a:p>
          <a:p>
            <a:r>
              <a:rPr lang="en-US" sz="216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Add the ID to the bundle</a:t>
            </a:r>
          </a:p>
          <a:p>
            <a:r>
              <a:rPr lang="en-US" sz="2160" b="1" dirty="0" err="1">
                <a:latin typeface="Courier New" pitchFamily="49" charset="0"/>
                <a:cs typeface="Courier New" pitchFamily="49" charset="0"/>
              </a:rPr>
              <a:t>args.putLong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216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expenseId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", id);</a:t>
            </a:r>
          </a:p>
          <a:p>
            <a:r>
              <a:rPr lang="en-US" sz="216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set the bundle as the arguments for the fragment</a:t>
            </a:r>
          </a:p>
          <a:p>
            <a:r>
              <a:rPr lang="en-US" sz="2160" b="1" dirty="0" err="1">
                <a:latin typeface="Courier New" pitchFamily="49" charset="0"/>
                <a:cs typeface="Courier New" pitchFamily="49" charset="0"/>
              </a:rPr>
              <a:t>frag.setArguments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160" b="1" dirty="0" err="1">
                <a:latin typeface="Courier New" pitchFamily="49" charset="0"/>
                <a:cs typeface="Courier New" pitchFamily="49" charset="0"/>
              </a:rPr>
              <a:t>args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endParaRPr lang="en-GB" sz="2160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7B918D0E-EC7B-5E4E-8AEA-E8F9591EF7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9764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Retrieving Fragment Data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Fragments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Arguments are retrieved by calling the Fragment </a:t>
            </a:r>
            <a:r>
              <a:rPr lang="en-US" sz="2640" dirty="0" err="1">
                <a:solidFill>
                  <a:srgbClr val="275851"/>
                </a:solidFill>
              </a:rPr>
              <a:t>getArguments</a:t>
            </a:r>
            <a:r>
              <a:rPr lang="en-US" sz="2640" dirty="0">
                <a:solidFill>
                  <a:srgbClr val="275851"/>
                </a:solidFill>
              </a:rPr>
              <a:t>() method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Typically within the </a:t>
            </a:r>
            <a:r>
              <a:rPr lang="en-US" sz="2640" dirty="0" err="1">
                <a:solidFill>
                  <a:srgbClr val="275851"/>
                </a:solidFill>
              </a:rPr>
              <a:t>onCreate</a:t>
            </a:r>
            <a:r>
              <a:rPr lang="en-US" sz="2640" dirty="0">
                <a:solidFill>
                  <a:srgbClr val="275851"/>
                </a:solidFill>
              </a:rPr>
              <a:t>() method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Initialization data can then be stored in a field of the fragment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257062" y="3774638"/>
            <a:ext cx="9764285" cy="2160240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public void </a:t>
            </a:r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onCreate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Bundle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savedInstanceState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) {</a:t>
            </a:r>
          </a:p>
          <a:p>
            <a:r>
              <a:rPr lang="en-US" sz="216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super.onCreate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savedInstanceState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r>
              <a:rPr lang="en-US" sz="216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16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 get the </a:t>
            </a:r>
            <a:r>
              <a:rPr lang="en-US" sz="2160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expenseId</a:t>
            </a:r>
            <a:r>
              <a:rPr lang="en-US" sz="216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argument and store in </a:t>
            </a:r>
            <a:r>
              <a:rPr lang="en-US" sz="2160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mExpenseId</a:t>
            </a:r>
            <a:endParaRPr lang="en-US" sz="2160" dirty="0">
              <a:solidFill>
                <a:srgbClr val="008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16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160" b="1" dirty="0" err="1">
                <a:latin typeface="Courier New" pitchFamily="49" charset="0"/>
                <a:cs typeface="Courier New" pitchFamily="49" charset="0"/>
              </a:rPr>
              <a:t>mExpenseId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160" b="1" dirty="0" err="1">
                <a:latin typeface="Courier New" pitchFamily="49" charset="0"/>
                <a:cs typeface="Courier New" pitchFamily="49" charset="0"/>
              </a:rPr>
              <a:t>getArguments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().</a:t>
            </a:r>
            <a:r>
              <a:rPr lang="en-US" sz="2160" b="1" dirty="0" err="1">
                <a:latin typeface="Courier New" pitchFamily="49" charset="0"/>
                <a:cs typeface="Courier New" pitchFamily="49" charset="0"/>
              </a:rPr>
              <a:t>getLong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216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expenseId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");</a:t>
            </a:r>
          </a:p>
          <a:p>
            <a:r>
              <a:rPr lang="en-US" sz="2160" dirty="0">
                <a:latin typeface="Courier New" pitchFamily="49" charset="0"/>
                <a:cs typeface="Courier New" pitchFamily="49" charset="0"/>
              </a:rPr>
              <a:t>}	</a:t>
            </a:r>
            <a:endParaRPr lang="en-GB" sz="2160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F8254D20-BCE5-DE4D-AA94-A412A5E90D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8007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Dynamic vs. Static Fragment Creation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Fragments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Avoid mixing dynamic and static fragment creation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Define the fragments in XML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Or create using </a:t>
            </a:r>
            <a:r>
              <a:rPr lang="en-US" sz="2640" dirty="0" err="1">
                <a:solidFill>
                  <a:srgbClr val="275851"/>
                </a:solidFill>
              </a:rPr>
              <a:t>FragmentTransaction</a:t>
            </a: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Mixing the techniques results in errors when the device is rotated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“Fragment did not create a View”—a common and much-hated bug!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Logo Hesias">
            <a:extLst>
              <a:ext uri="{FF2B5EF4-FFF2-40B4-BE49-F238E27FC236}">
                <a16:creationId xmlns:a16="http://schemas.microsoft.com/office/drawing/2014/main" id="{F2A3B901-ED74-DA46-A28A-889900B81C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1677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3840" b="1" dirty="0">
                <a:solidFill>
                  <a:srgbClr val="275851"/>
                </a:solidFill>
                <a:latin typeface="+mj-lt"/>
              </a:rPr>
              <a:t>Dynamic vs. Static Fragment Creation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Fragments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Best practice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Define space for the fragments in the layout using empty </a:t>
            </a:r>
            <a:r>
              <a:rPr lang="en-US" sz="2640" dirty="0" err="1">
                <a:solidFill>
                  <a:srgbClr val="275851"/>
                </a:solidFill>
              </a:rPr>
              <a:t>FrameLayouts</a:t>
            </a:r>
            <a:endParaRPr lang="en-US" sz="264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Load the fragments dynamically as needed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257062" y="3342590"/>
            <a:ext cx="9764285" cy="2851517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2160" b="1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LinearLayout</a:t>
            </a:r>
            <a:r>
              <a:rPr lang="en-US" sz="216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…</a:t>
            </a:r>
            <a:endParaRPr lang="en-US" sz="2160" b="1" i="1" dirty="0">
              <a:solidFill>
                <a:srgbClr val="008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16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16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2160" b="1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FrameLayout</a:t>
            </a:r>
            <a:r>
              <a:rPr lang="en-US" sz="216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  <a:p>
            <a:r>
              <a:rPr lang="en-US" sz="2160" dirty="0">
                <a:latin typeface="Courier New" pitchFamily="49" charset="0"/>
                <a:cs typeface="Courier New" pitchFamily="49" charset="0"/>
              </a:rPr>
              <a:t>          </a:t>
            </a:r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16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android:id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2160" i="1" dirty="0">
                <a:latin typeface="Courier New" pitchFamily="49" charset="0"/>
                <a:cs typeface="Courier New" pitchFamily="49" charset="0"/>
              </a:rPr>
              <a:t>"</a:t>
            </a:r>
            <a:r>
              <a:rPr lang="en-US" sz="2160" b="1" i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@+id/</a:t>
            </a:r>
            <a:r>
              <a:rPr lang="en-US" sz="2160" b="1" i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frag_expense_list</a:t>
            </a:r>
            <a:r>
              <a:rPr lang="en-US" sz="2160" i="1" dirty="0">
                <a:latin typeface="Courier New" pitchFamily="49" charset="0"/>
                <a:cs typeface="Courier New" pitchFamily="49" charset="0"/>
              </a:rPr>
              <a:t>"</a:t>
            </a:r>
          </a:p>
          <a:p>
            <a:r>
              <a:rPr lang="en-US" sz="2160" i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160" b="1" i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…</a:t>
            </a:r>
            <a:r>
              <a:rPr lang="en-US" sz="216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/&gt;</a:t>
            </a:r>
          </a:p>
          <a:p>
            <a:r>
              <a:rPr lang="en-US" sz="216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16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2160" b="1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FrameLayout</a:t>
            </a:r>
            <a:r>
              <a:rPr lang="en-US" sz="216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  <a:p>
            <a:r>
              <a:rPr lang="en-US" sz="216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16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android:id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2160" i="1" dirty="0">
                <a:latin typeface="Courier New" pitchFamily="49" charset="0"/>
                <a:cs typeface="Courier New" pitchFamily="49" charset="0"/>
              </a:rPr>
              <a:t>"</a:t>
            </a:r>
            <a:r>
              <a:rPr lang="en-US" sz="216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@+id/</a:t>
            </a:r>
            <a:r>
              <a:rPr lang="en-US" sz="216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frag_expense_details</a:t>
            </a:r>
            <a:r>
              <a:rPr lang="en-US" sz="2160" i="1" dirty="0">
                <a:latin typeface="Courier New" pitchFamily="49" charset="0"/>
                <a:cs typeface="Courier New" pitchFamily="49" charset="0"/>
              </a:rPr>
              <a:t>" </a:t>
            </a:r>
          </a:p>
          <a:p>
            <a:r>
              <a:rPr lang="en-US" sz="2160" i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160" b="1" i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…/&gt;</a:t>
            </a:r>
            <a:r>
              <a:rPr lang="en-US" sz="216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          </a:t>
            </a:r>
          </a:p>
          <a:p>
            <a:r>
              <a:rPr lang="en-US" sz="216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&lt;/</a:t>
            </a:r>
            <a:r>
              <a:rPr lang="en-US" sz="2160" b="1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LinearLayout</a:t>
            </a:r>
            <a:r>
              <a:rPr lang="en-US" sz="216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</p:txBody>
      </p:sp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8AC37EF2-E48E-D340-99E6-D8D1DF3E5B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8750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6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Adaptive Layouts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Fragments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Our fragment-based layout works well for large screens/landscape mode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Need to handle portrait mode/small screens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Solution: Define multiple layouts using the resource system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For example: different layouts in layout-port/layout-land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Logo Hesias">
            <a:extLst>
              <a:ext uri="{FF2B5EF4-FFF2-40B4-BE49-F238E27FC236}">
                <a16:creationId xmlns:a16="http://schemas.microsoft.com/office/drawing/2014/main" id="{18C8E0E6-E992-984F-AAC6-310E6C7E10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2050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Adaptive Layouts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Fragments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Screen width resource qualifier may be useful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Declare a layout showing one fragment if screen width less than 600dp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Can result in duplicated layout resource files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Supporting resolution/width/orientation</a:t>
            </a:r>
            <a:br>
              <a:rPr lang="en-US" sz="2400" dirty="0">
                <a:solidFill>
                  <a:srgbClr val="275851"/>
                </a:solidFill>
              </a:rPr>
            </a:br>
            <a:r>
              <a:rPr lang="en-US" sz="2400" dirty="0">
                <a:solidFill>
                  <a:srgbClr val="275851"/>
                </a:solidFill>
              </a:rPr>
              <a:t> combinations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774514" y="2645106"/>
            <a:ext cx="5415111" cy="518458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>
                <a:latin typeface="Courier New" panose="02070309020205020404" pitchFamily="49" charset="0"/>
                <a:cs typeface="Courier New" panose="02070309020205020404" pitchFamily="49" charset="0"/>
              </a:rPr>
              <a:t>res/layout-w600dp/</a:t>
            </a:r>
            <a:r>
              <a:rPr lang="en-US" sz="216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main.xml</a:t>
            </a:r>
            <a:endParaRPr lang="en-US" sz="216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2070" y="4326988"/>
            <a:ext cx="3638266" cy="1867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2385" y="2947773"/>
            <a:ext cx="1646521" cy="3246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0" descr="Logo Hesias">
            <a:extLst>
              <a:ext uri="{FF2B5EF4-FFF2-40B4-BE49-F238E27FC236}">
                <a16:creationId xmlns:a16="http://schemas.microsoft.com/office/drawing/2014/main" id="{2A1AE2B8-F265-2349-88D0-CF6CEC403F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8042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6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Avoiding Layout Duplication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Fragments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Resource system allows layouts to be reused at multiple resolutions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Define layout shortcuts as resource files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Place shortcut folder in a values</a:t>
            </a:r>
            <a:br>
              <a:rPr lang="en-US" sz="2640" dirty="0">
                <a:solidFill>
                  <a:srgbClr val="275851"/>
                </a:solidFill>
              </a:rPr>
            </a:br>
            <a:r>
              <a:rPr lang="en-US" sz="2640" dirty="0">
                <a:solidFill>
                  <a:srgbClr val="275851"/>
                </a:solidFill>
              </a:rPr>
              <a:t> folder with appropriate qualifiers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775520" y="2737723"/>
            <a:ext cx="9418646" cy="1468963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&lt;resources&gt;</a:t>
            </a:r>
          </a:p>
          <a:p>
            <a:r>
              <a:rPr lang="en-US" sz="216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16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&lt;item </a:t>
            </a:r>
            <a:r>
              <a:rPr lang="en-US" sz="2160" b="1" dirty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en-US" sz="2160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en-US" sz="2160" b="1" dirty="0"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en-US" sz="2160" dirty="0">
                <a:latin typeface="Courier New" panose="02070309020205020404" pitchFamily="49" charset="0"/>
                <a:cs typeface="Courier New" panose="02070309020205020404" pitchFamily="49" charset="0"/>
              </a:rPr>
              <a:t>" </a:t>
            </a:r>
          </a:p>
          <a:p>
            <a:r>
              <a:rPr lang="en-US" sz="216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160" b="1" dirty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en-US" sz="2160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en-US" sz="2160" b="1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layout</a:t>
            </a:r>
            <a:r>
              <a:rPr lang="en-US" sz="216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216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sz="2160" b="1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@layout/</a:t>
            </a:r>
            <a:r>
              <a:rPr lang="en-US" sz="2160" b="1" dirty="0" err="1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narrow_layout</a:t>
            </a:r>
            <a:r>
              <a:rPr lang="en-US" sz="216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&lt;/item&gt;</a:t>
            </a:r>
          </a:p>
          <a:p>
            <a:r>
              <a:rPr lang="en-US" sz="216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&lt;/resources&gt;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8007072" y="4319494"/>
            <a:ext cx="2755046" cy="1545312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>
                <a:solidFill>
                  <a:srgbClr val="275851"/>
                </a:solidFill>
              </a:rPr>
              <a:t>res</a:t>
            </a:r>
          </a:p>
          <a:p>
            <a:r>
              <a:rPr lang="en-US" sz="2160" dirty="0">
                <a:solidFill>
                  <a:srgbClr val="275851"/>
                </a:solidFill>
              </a:rPr>
              <a:t>    values</a:t>
            </a:r>
          </a:p>
          <a:p>
            <a:r>
              <a:rPr lang="en-US" sz="2160" dirty="0">
                <a:solidFill>
                  <a:srgbClr val="275851"/>
                </a:solidFill>
              </a:rPr>
              <a:t>    values-port</a:t>
            </a:r>
          </a:p>
          <a:p>
            <a:r>
              <a:rPr lang="en-US" sz="2160" dirty="0">
                <a:solidFill>
                  <a:srgbClr val="275851"/>
                </a:solidFill>
              </a:rPr>
              <a:t>    values-w600dp</a:t>
            </a:r>
          </a:p>
        </p:txBody>
      </p:sp>
      <p:pic>
        <p:nvPicPr>
          <p:cNvPr id="10" name="Image 9" descr="Logo Hesias">
            <a:extLst>
              <a:ext uri="{FF2B5EF4-FFF2-40B4-BE49-F238E27FC236}">
                <a16:creationId xmlns:a16="http://schemas.microsoft.com/office/drawing/2014/main" id="{6AFCEBEE-84E9-2B4A-9D5F-7FCEB34F5C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4790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6" grpId="0" animBg="1"/>
      <p:bldP spid="8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Adaptive Layouts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Fragments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Our fragment-based layout works well for large screens/landscape mode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Need to handle portrait mode/small screens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Solution: Define multiple layouts using the resource system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For layouts where the Expenses fragment does not work (narrow/portrait)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Set the width of the </a:t>
            </a:r>
            <a:r>
              <a:rPr lang="en-US" sz="2640" dirty="0" err="1">
                <a:solidFill>
                  <a:srgbClr val="275851"/>
                </a:solidFill>
              </a:rPr>
              <a:t>ViewGroup</a:t>
            </a:r>
            <a:r>
              <a:rPr lang="en-US" sz="2640" dirty="0">
                <a:solidFill>
                  <a:srgbClr val="275851"/>
                </a:solidFill>
              </a:rPr>
              <a:t> holding the fragment to 0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Set the visibility to gone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Completely hidden, as if the view had not been added.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Logo Hesias">
            <a:extLst>
              <a:ext uri="{FF2B5EF4-FFF2-40B4-BE49-F238E27FC236}">
                <a16:creationId xmlns:a16="http://schemas.microsoft.com/office/drawing/2014/main" id="{C3C03920-860A-D94B-95C3-17B5C8715F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6221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Adapting to Small/Narrow Screens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Fragments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Portrait layouts typically only have room for one fragment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Container for second fragment must still be in the layout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Otherwise, application may crash on rotation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Container should have zero width and a visibility of gone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429882" y="3515410"/>
            <a:ext cx="9764285" cy="2592288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GB" sz="216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en-GB" sz="2160" b="1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LinearLayout</a:t>
            </a:r>
            <a:r>
              <a:rPr lang="en-GB" sz="216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...&gt;</a:t>
            </a:r>
          </a:p>
          <a:p>
            <a:r>
              <a:rPr lang="en-GB" sz="216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GB" sz="216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 &lt;</a:t>
            </a:r>
            <a:r>
              <a:rPr lang="en-GB" sz="2160" b="1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FrameLayout</a:t>
            </a:r>
            <a:r>
              <a:rPr lang="en-GB" sz="216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216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android:id</a:t>
            </a:r>
            <a:r>
              <a:rPr lang="en-GB" sz="2160" dirty="0">
                <a:latin typeface="Courier New" pitchFamily="49" charset="0"/>
                <a:cs typeface="Courier New" pitchFamily="49" charset="0"/>
              </a:rPr>
              <a:t>="</a:t>
            </a:r>
            <a:r>
              <a:rPr lang="en-GB" sz="216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@+id/</a:t>
            </a:r>
            <a:r>
              <a:rPr lang="en-GB" sz="216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frag_expense_list</a:t>
            </a:r>
            <a:r>
              <a:rPr lang="en-GB" sz="2160" dirty="0">
                <a:latin typeface="Courier New" pitchFamily="49" charset="0"/>
                <a:cs typeface="Courier New" pitchFamily="49" charset="0"/>
              </a:rPr>
              <a:t>"</a:t>
            </a:r>
            <a:r>
              <a:rPr lang="en-GB" sz="216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…/&gt;  </a:t>
            </a:r>
            <a:r>
              <a:rPr lang="en-GB" sz="2160" dirty="0">
                <a:latin typeface="Courier New" pitchFamily="49" charset="0"/>
                <a:cs typeface="Courier New" pitchFamily="49" charset="0"/>
              </a:rPr>
              <a:t> </a:t>
            </a:r>
          </a:p>
          <a:p>
            <a:r>
              <a:rPr lang="en-GB" sz="216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GB" sz="216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en-GB" sz="2160" b="1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FrameLayout</a:t>
            </a:r>
            <a:r>
              <a:rPr lang="en-GB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216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android:id</a:t>
            </a:r>
            <a:r>
              <a:rPr lang="en-GB" sz="2160" dirty="0">
                <a:latin typeface="Courier New" pitchFamily="49" charset="0"/>
                <a:cs typeface="Courier New" pitchFamily="49" charset="0"/>
              </a:rPr>
              <a:t>="</a:t>
            </a:r>
            <a:r>
              <a:rPr lang="en-GB" sz="216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@+id/</a:t>
            </a:r>
            <a:r>
              <a:rPr lang="en-GB" sz="216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frag_expense_details</a:t>
            </a:r>
            <a:r>
              <a:rPr lang="en-GB" sz="2160" dirty="0">
                <a:latin typeface="Courier New" pitchFamily="49" charset="0"/>
                <a:cs typeface="Courier New" pitchFamily="49" charset="0"/>
              </a:rPr>
              <a:t>"</a:t>
            </a:r>
          </a:p>
          <a:p>
            <a:r>
              <a:rPr lang="en-GB" sz="2160" dirty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GB" sz="216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android:layout_width</a:t>
            </a:r>
            <a:r>
              <a:rPr lang="en-GB" sz="2160" b="1" dirty="0">
                <a:latin typeface="Courier New" pitchFamily="49" charset="0"/>
                <a:cs typeface="Courier New" pitchFamily="49" charset="0"/>
              </a:rPr>
              <a:t>="</a:t>
            </a:r>
            <a:r>
              <a:rPr lang="en-GB" sz="216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0px</a:t>
            </a:r>
            <a:r>
              <a:rPr lang="en-GB" sz="2160" b="1" dirty="0">
                <a:latin typeface="Courier New" pitchFamily="49" charset="0"/>
                <a:cs typeface="Courier New" pitchFamily="49" charset="0"/>
              </a:rPr>
              <a:t>" </a:t>
            </a:r>
          </a:p>
          <a:p>
            <a:r>
              <a:rPr lang="en-GB" sz="2160" b="1" dirty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GB" sz="216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android:visibility</a:t>
            </a:r>
            <a:r>
              <a:rPr lang="en-GB" sz="2160" b="1" dirty="0">
                <a:latin typeface="Courier New" pitchFamily="49" charset="0"/>
                <a:cs typeface="Courier New" pitchFamily="49" charset="0"/>
              </a:rPr>
              <a:t>="</a:t>
            </a:r>
            <a:r>
              <a:rPr lang="en-GB" sz="216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gone</a:t>
            </a:r>
            <a:r>
              <a:rPr lang="en-GB" sz="2160" b="1" dirty="0">
                <a:latin typeface="Courier New" pitchFamily="49" charset="0"/>
                <a:cs typeface="Courier New" pitchFamily="49" charset="0"/>
              </a:rPr>
              <a:t>" </a:t>
            </a:r>
            <a:r>
              <a:rPr lang="en-GB" sz="216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…/&gt; </a:t>
            </a:r>
            <a:r>
              <a:rPr lang="en-GB" sz="2160" dirty="0">
                <a:latin typeface="Courier New" pitchFamily="49" charset="0"/>
                <a:cs typeface="Courier New" pitchFamily="49" charset="0"/>
              </a:rPr>
              <a:t>         </a:t>
            </a:r>
          </a:p>
          <a:p>
            <a:r>
              <a:rPr lang="en-GB" sz="216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&lt;/</a:t>
            </a:r>
            <a:r>
              <a:rPr lang="en-GB" sz="2160" b="1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LinearLayout</a:t>
            </a:r>
            <a:r>
              <a:rPr lang="en-GB" sz="216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</p:txBody>
      </p:sp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60A731D7-20E8-F249-BDFB-D88A557DC8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588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6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Dynamic adaptation to Layout Change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Fragments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If screen does not have room for two fragments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Load the new fragment over the one that is visible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And add the transaction to the back stack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To simulate activity behavior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Fragment launching code needs to check for space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Test containing </a:t>
            </a:r>
            <a:r>
              <a:rPr lang="en-US" sz="2640" dirty="0" err="1">
                <a:solidFill>
                  <a:srgbClr val="275851"/>
                </a:solidFill>
              </a:rPr>
              <a:t>ViewGroup</a:t>
            </a:r>
            <a:r>
              <a:rPr lang="en-US" sz="2640" dirty="0">
                <a:solidFill>
                  <a:srgbClr val="275851"/>
                </a:solidFill>
              </a:rPr>
              <a:t> visibility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Logo Hesias">
            <a:extLst>
              <a:ext uri="{FF2B5EF4-FFF2-40B4-BE49-F238E27FC236}">
                <a16:creationId xmlns:a16="http://schemas.microsoft.com/office/drawing/2014/main" id="{F0F5FA6F-047F-0447-A390-1EBB1F5268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9735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Dynamic adaptation to Layout </a:t>
            </a:r>
            <a:r>
              <a:rPr lang="en-US" sz="3840" b="1" dirty="0">
                <a:solidFill>
                  <a:srgbClr val="275851"/>
                </a:solidFill>
                <a:latin typeface="+mj-lt"/>
              </a:rPr>
              <a:t>Change</a:t>
            </a:r>
            <a:endParaRPr lang="en-US" sz="4320" b="1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Fragments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429882" y="1355170"/>
            <a:ext cx="9764285" cy="4752528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GB" sz="216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FragmentTransaction</a:t>
            </a:r>
            <a:r>
              <a:rPr lang="en-GB" sz="216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2160" dirty="0" err="1">
                <a:latin typeface="Courier New" pitchFamily="49" charset="0"/>
                <a:cs typeface="Courier New" pitchFamily="49" charset="0"/>
              </a:rPr>
              <a:t>ft</a:t>
            </a:r>
            <a:r>
              <a:rPr lang="en-GB" sz="2160" dirty="0">
                <a:latin typeface="Courier New" pitchFamily="49" charset="0"/>
                <a:cs typeface="Courier New" pitchFamily="49" charset="0"/>
              </a:rPr>
              <a:t> = …		</a:t>
            </a:r>
          </a:p>
          <a:p>
            <a:r>
              <a:rPr lang="en-GB" sz="216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ViewGroup</a:t>
            </a:r>
            <a:r>
              <a:rPr lang="en-GB" sz="216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2160" b="1" dirty="0" err="1">
                <a:latin typeface="Courier New" pitchFamily="49" charset="0"/>
                <a:cs typeface="Courier New" pitchFamily="49" charset="0"/>
              </a:rPr>
              <a:t>containingView</a:t>
            </a:r>
            <a:r>
              <a:rPr lang="en-GB" sz="2160" b="1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GB" sz="2160" b="1" dirty="0" err="1">
                <a:latin typeface="Courier New" pitchFamily="49" charset="0"/>
                <a:cs typeface="Courier New" pitchFamily="49" charset="0"/>
              </a:rPr>
              <a:t>findViewById</a:t>
            </a:r>
            <a:r>
              <a:rPr lang="en-GB" sz="2160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GB" sz="2160" b="1" dirty="0" err="1">
                <a:latin typeface="Courier New" pitchFamily="49" charset="0"/>
                <a:cs typeface="Courier New" pitchFamily="49" charset="0"/>
              </a:rPr>
              <a:t>R.id.</a:t>
            </a:r>
            <a:r>
              <a:rPr lang="en-GB" sz="216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frag_expense_details</a:t>
            </a:r>
            <a:r>
              <a:rPr lang="en-GB" sz="2160" b="1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r>
              <a:rPr lang="en-GB" sz="2160" dirty="0">
                <a:latin typeface="Courier New" pitchFamily="49" charset="0"/>
                <a:cs typeface="Courier New" pitchFamily="49" charset="0"/>
              </a:rPr>
              <a:t>		</a:t>
            </a:r>
          </a:p>
          <a:p>
            <a:r>
              <a:rPr lang="en-GB" sz="2160" b="1" dirty="0">
                <a:latin typeface="Courier New" pitchFamily="49" charset="0"/>
                <a:cs typeface="Courier New" pitchFamily="49" charset="0"/>
              </a:rPr>
              <a:t>if(</a:t>
            </a:r>
            <a:r>
              <a:rPr lang="en-GB" sz="2160" b="1" dirty="0" err="1">
                <a:latin typeface="Courier New" pitchFamily="49" charset="0"/>
                <a:cs typeface="Courier New" pitchFamily="49" charset="0"/>
              </a:rPr>
              <a:t>containingView.getVisibility</a:t>
            </a:r>
            <a:r>
              <a:rPr lang="en-GB" sz="2160" b="1" dirty="0">
                <a:latin typeface="Courier New" pitchFamily="49" charset="0"/>
                <a:cs typeface="Courier New" pitchFamily="49" charset="0"/>
              </a:rPr>
              <a:t>() != </a:t>
            </a:r>
            <a:r>
              <a:rPr lang="en-GB" sz="2160" b="1" dirty="0" err="1">
                <a:latin typeface="Courier New" pitchFamily="49" charset="0"/>
                <a:cs typeface="Courier New" pitchFamily="49" charset="0"/>
              </a:rPr>
              <a:t>View.</a:t>
            </a:r>
            <a:r>
              <a:rPr lang="en-GB" sz="216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GONE</a:t>
            </a:r>
            <a:r>
              <a:rPr lang="en-GB" sz="2160" b="1" dirty="0">
                <a:latin typeface="Courier New" pitchFamily="49" charset="0"/>
                <a:cs typeface="Courier New" pitchFamily="49" charset="0"/>
              </a:rPr>
              <a:t>){</a:t>
            </a:r>
          </a:p>
          <a:p>
            <a:r>
              <a:rPr lang="en-GB" sz="216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GB" sz="2160" dirty="0" err="1">
                <a:latin typeface="Courier New" pitchFamily="49" charset="0"/>
                <a:cs typeface="Courier New" pitchFamily="49" charset="0"/>
              </a:rPr>
              <a:t>ft.replace</a:t>
            </a:r>
            <a:r>
              <a:rPr lang="en-GB" sz="216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GB" sz="2160" dirty="0" err="1">
                <a:latin typeface="Courier New" pitchFamily="49" charset="0"/>
                <a:cs typeface="Courier New" pitchFamily="49" charset="0"/>
              </a:rPr>
              <a:t>R.id.</a:t>
            </a:r>
            <a:r>
              <a:rPr lang="en-GB" sz="216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frag_expense_details</a:t>
            </a:r>
            <a:r>
              <a:rPr lang="en-GB" sz="2160" dirty="0">
                <a:latin typeface="Courier New" pitchFamily="49" charset="0"/>
                <a:cs typeface="Courier New" pitchFamily="49" charset="0"/>
              </a:rPr>
              <a:t>, frag);</a:t>
            </a:r>
          </a:p>
          <a:p>
            <a:r>
              <a:rPr lang="en-GB" sz="2160" dirty="0">
                <a:latin typeface="Courier New" pitchFamily="49" charset="0"/>
                <a:cs typeface="Courier New" pitchFamily="49" charset="0"/>
              </a:rPr>
              <a:t>} else {</a:t>
            </a:r>
          </a:p>
          <a:p>
            <a:r>
              <a:rPr lang="en-GB" sz="216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GB" sz="2160" dirty="0" err="1">
                <a:latin typeface="Courier New" pitchFamily="49" charset="0"/>
                <a:cs typeface="Courier New" pitchFamily="49" charset="0"/>
              </a:rPr>
              <a:t>ft.replace</a:t>
            </a:r>
            <a:r>
              <a:rPr lang="en-GB" sz="216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GB" sz="2160" dirty="0" err="1">
                <a:latin typeface="Courier New" pitchFamily="49" charset="0"/>
                <a:cs typeface="Courier New" pitchFamily="49" charset="0"/>
              </a:rPr>
              <a:t>R.id.</a:t>
            </a:r>
            <a:r>
              <a:rPr lang="en-GB" sz="216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frag_expense_list</a:t>
            </a:r>
            <a:r>
              <a:rPr lang="en-GB" sz="2160" dirty="0">
                <a:latin typeface="Courier New" pitchFamily="49" charset="0"/>
                <a:cs typeface="Courier New" pitchFamily="49" charset="0"/>
              </a:rPr>
              <a:t>, frag);</a:t>
            </a:r>
          </a:p>
          <a:p>
            <a:r>
              <a:rPr lang="en-GB" sz="216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GB" sz="2160" dirty="0" err="1">
                <a:latin typeface="Courier New" pitchFamily="49" charset="0"/>
                <a:cs typeface="Courier New" pitchFamily="49" charset="0"/>
              </a:rPr>
              <a:t>ft.addToBackStack</a:t>
            </a:r>
            <a:r>
              <a:rPr lang="en-GB" sz="2160" dirty="0">
                <a:latin typeface="Courier New" pitchFamily="49" charset="0"/>
                <a:cs typeface="Courier New" pitchFamily="49" charset="0"/>
              </a:rPr>
              <a:t>("</a:t>
            </a:r>
            <a:r>
              <a:rPr lang="en-GB" sz="216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details</a:t>
            </a:r>
            <a:r>
              <a:rPr lang="en-GB" sz="2160" dirty="0">
                <a:latin typeface="Courier New" pitchFamily="49" charset="0"/>
                <a:cs typeface="Courier New" pitchFamily="49" charset="0"/>
              </a:rPr>
              <a:t>");	</a:t>
            </a:r>
          </a:p>
          <a:p>
            <a:r>
              <a:rPr lang="en-GB" sz="2160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r>
              <a:rPr lang="en-GB" sz="2160" dirty="0">
                <a:latin typeface="Courier New" pitchFamily="49" charset="0"/>
                <a:cs typeface="Courier New" pitchFamily="49" charset="0"/>
              </a:rPr>
              <a:t>…</a:t>
            </a:r>
          </a:p>
          <a:p>
            <a:r>
              <a:rPr lang="en-GB" sz="2160" dirty="0" err="1">
                <a:latin typeface="Courier New" pitchFamily="49" charset="0"/>
                <a:cs typeface="Courier New" pitchFamily="49" charset="0"/>
              </a:rPr>
              <a:t>ft.commit</a:t>
            </a:r>
            <a:r>
              <a:rPr lang="en-GB" sz="2160" dirty="0">
                <a:latin typeface="Courier New" pitchFamily="49" charset="0"/>
                <a:cs typeface="Courier New" pitchFamily="49" charset="0"/>
              </a:rPr>
              <a:t>();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7660641" y="7701280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8" name="shape3"/>
          <p:cNvSpPr/>
          <p:nvPr/>
        </p:nvSpPr>
        <p:spPr bwMode="auto">
          <a:xfrm>
            <a:off x="9638794" y="2910542"/>
            <a:ext cx="1824354" cy="1440394"/>
          </a:xfrm>
          <a:prstGeom prst="wedgeRectCallout">
            <a:avLst>
              <a:gd name="adj1" fmla="val -100110"/>
              <a:gd name="adj2" fmla="val -24202"/>
            </a:avLst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109728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160" dirty="0">
                <a:solidFill>
                  <a:srgbClr val="275851"/>
                </a:solidFill>
              </a:rPr>
              <a:t>Container is visible; replace the container</a:t>
            </a:r>
          </a:p>
        </p:txBody>
      </p:sp>
      <p:sp>
        <p:nvSpPr>
          <p:cNvPr id="10" name="shape2"/>
          <p:cNvSpPr/>
          <p:nvPr/>
        </p:nvSpPr>
        <p:spPr bwMode="auto">
          <a:xfrm>
            <a:off x="6855604" y="4616433"/>
            <a:ext cx="3820105" cy="1107996"/>
          </a:xfrm>
          <a:prstGeom prst="wedgeRectCallout">
            <a:avLst>
              <a:gd name="adj1" fmla="val -48181"/>
              <a:gd name="adj2" fmla="val -87872"/>
            </a:avLst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109728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160" dirty="0">
                <a:solidFill>
                  <a:srgbClr val="275851"/>
                </a:solidFill>
              </a:rPr>
              <a:t>Container is not visible; replace the other fragment and add transaction to back stack</a:t>
            </a:r>
          </a:p>
        </p:txBody>
      </p:sp>
      <p:pic>
        <p:nvPicPr>
          <p:cNvPr id="11" name="Image 10" descr="Logo Hesias">
            <a:extLst>
              <a:ext uri="{FF2B5EF4-FFF2-40B4-BE49-F238E27FC236}">
                <a16:creationId xmlns:a16="http://schemas.microsoft.com/office/drawing/2014/main" id="{190F72E9-E127-9647-9765-BF0821C83E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0725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6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Logo Hesias">
            <a:extLst>
              <a:ext uri="{FF2B5EF4-FFF2-40B4-BE49-F238E27FC236}">
                <a16:creationId xmlns:a16="http://schemas.microsoft.com/office/drawing/2014/main" id="{5161CD96-6067-9A49-9070-A366C2C2F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10" name="Image 9" descr="Logo Hesias">
            <a:extLst>
              <a:ext uri="{FF2B5EF4-FFF2-40B4-BE49-F238E27FC236}">
                <a16:creationId xmlns:a16="http://schemas.microsoft.com/office/drawing/2014/main" id="{31DF0C88-1B3F-214B-BD23-9A724BE180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11" name="Image 10" descr="Logo Hesias">
            <a:extLst>
              <a:ext uri="{FF2B5EF4-FFF2-40B4-BE49-F238E27FC236}">
                <a16:creationId xmlns:a16="http://schemas.microsoft.com/office/drawing/2014/main" id="{3EE26683-ABAE-F14B-B754-75329FA88D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7C980A76-A90B-E04E-97FC-85D6B71595B0}"/>
              </a:ext>
            </a:extLst>
          </p:cNvPr>
          <p:cNvSpPr txBox="1">
            <a:spLocks/>
          </p:cNvSpPr>
          <p:nvPr/>
        </p:nvSpPr>
        <p:spPr>
          <a:xfrm>
            <a:off x="2152650" y="2851279"/>
            <a:ext cx="7886700" cy="544918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2"/>
                </a:solidFill>
                <a:latin typeface="Quicksand" pitchFamily="2" charset="77"/>
                <a:ea typeface="+mj-ea"/>
                <a:cs typeface="+mj-cs"/>
              </a:defRPr>
            </a:lvl1pPr>
          </a:lstStyle>
          <a:p>
            <a:r>
              <a:rPr lang="fr-FR" sz="4950" dirty="0">
                <a:solidFill>
                  <a:srgbClr val="275851"/>
                </a:solidFill>
                <a:latin typeface="Bahnschrift" panose="020B0502040204020203" pitchFamily="34" charset="0"/>
              </a:rPr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362895500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6376" y="3263262"/>
            <a:ext cx="9326880" cy="1362074"/>
          </a:xfrm>
        </p:spPr>
        <p:txBody>
          <a:bodyPr/>
          <a:lstStyle/>
          <a:p>
            <a:pPr>
              <a:defRPr/>
            </a:pPr>
            <a:r>
              <a:rPr lang="fr-FR" dirty="0" err="1">
                <a:solidFill>
                  <a:srgbClr val="275851"/>
                </a:solidFill>
              </a:rPr>
              <a:t>Dialogs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76376" y="2907030"/>
            <a:ext cx="9326880" cy="1499236"/>
          </a:xfrm>
        </p:spPr>
        <p:txBody>
          <a:bodyPr/>
          <a:lstStyle/>
          <a:p>
            <a:pPr>
              <a:defRPr/>
            </a:pP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Android</a:t>
            </a:r>
            <a:r>
              <a:rPr lang="fr-FR" dirty="0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 </a:t>
            </a: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Development</a:t>
            </a:r>
            <a:endParaRPr lang="fr-FR" dirty="0">
              <a:solidFill>
                <a:srgbClr val="275851"/>
              </a:solidFill>
              <a:latin typeface="Myriad Pro"/>
              <a:ea typeface="MS PGothic" charset="0"/>
              <a:cs typeface="Myriad Pro"/>
            </a:endParaRPr>
          </a:p>
        </p:txBody>
      </p:sp>
      <p:pic>
        <p:nvPicPr>
          <p:cNvPr id="4" name="Image 3" descr="Logo Hesias">
            <a:extLst>
              <a:ext uri="{FF2B5EF4-FFF2-40B4-BE49-F238E27FC236}">
                <a16:creationId xmlns:a16="http://schemas.microsoft.com/office/drawing/2014/main" id="{B9A1B423-8E1A-1140-8CB1-51F411AE3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87838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Interact with the user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Dialogs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Pop-up windows forcing the user to respond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Implemented by extending </a:t>
            </a:r>
            <a:r>
              <a:rPr lang="en-US" sz="2640" dirty="0" err="1">
                <a:solidFill>
                  <a:srgbClr val="275851"/>
                </a:solidFill>
              </a:rPr>
              <a:t>DialogFragment</a:t>
            </a: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Many different dialog types may be displayed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 err="1">
                <a:solidFill>
                  <a:srgbClr val="275851"/>
                </a:solidFill>
              </a:rPr>
              <a:t>AlertDialog</a:t>
            </a:r>
            <a:r>
              <a:rPr lang="en-US" sz="2640" dirty="0">
                <a:solidFill>
                  <a:srgbClr val="275851"/>
                </a:solidFill>
              </a:rPr>
              <a:t>, </a:t>
            </a:r>
            <a:r>
              <a:rPr lang="en-US" sz="2640" dirty="0" err="1">
                <a:solidFill>
                  <a:srgbClr val="275851"/>
                </a:solidFill>
              </a:rPr>
              <a:t>TimePickerDialog</a:t>
            </a:r>
            <a:r>
              <a:rPr lang="en-US" sz="2640" dirty="0">
                <a:solidFill>
                  <a:srgbClr val="275851"/>
                </a:solidFill>
              </a:rPr>
              <a:t>, </a:t>
            </a:r>
            <a:r>
              <a:rPr lang="en-US" sz="2640" dirty="0" err="1">
                <a:solidFill>
                  <a:srgbClr val="275851"/>
                </a:solidFill>
              </a:rPr>
              <a:t>DatePickerDialog</a:t>
            </a:r>
            <a:r>
              <a:rPr lang="en-US" sz="2640" dirty="0">
                <a:solidFill>
                  <a:srgbClr val="275851"/>
                </a:solidFill>
              </a:rPr>
              <a:t>…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014" y="2910543"/>
            <a:ext cx="1671516" cy="3197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9" descr="Logo Hesias">
            <a:extLst>
              <a:ext uri="{FF2B5EF4-FFF2-40B4-BE49-F238E27FC236}">
                <a16:creationId xmlns:a16="http://schemas.microsoft.com/office/drawing/2014/main" id="{C3A286F5-36B3-6B45-B456-861CE4BF79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9763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Interact with the user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Dialogs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Android calls life-cycle method </a:t>
            </a:r>
            <a:r>
              <a:rPr lang="en-US" sz="2640" dirty="0" err="1">
                <a:solidFill>
                  <a:srgbClr val="275851"/>
                </a:solidFill>
              </a:rPr>
              <a:t>onCreateDialog</a:t>
            </a:r>
            <a:r>
              <a:rPr lang="en-US" sz="2640" dirty="0">
                <a:solidFill>
                  <a:srgbClr val="275851"/>
                </a:solidFill>
              </a:rPr>
              <a:t>()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In response to a call to </a:t>
            </a:r>
            <a:r>
              <a:rPr lang="en-US" sz="2640" dirty="0" err="1">
                <a:solidFill>
                  <a:srgbClr val="275851"/>
                </a:solidFill>
              </a:rPr>
              <a:t>showDialog</a:t>
            </a:r>
            <a:r>
              <a:rPr lang="en-US" sz="2640" dirty="0">
                <a:solidFill>
                  <a:srgbClr val="275851"/>
                </a:solidFill>
              </a:rPr>
              <a:t>()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Custom code returns an instance of the dialog to be displayed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Initialization values are passed to the dialog as an arguments Bundle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Similar to the extra data used with Intents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Logo Hesias">
            <a:extLst>
              <a:ext uri="{FF2B5EF4-FFF2-40B4-BE49-F238E27FC236}">
                <a16:creationId xmlns:a16="http://schemas.microsoft.com/office/drawing/2014/main" id="{3F1ECF5F-B589-A14C-91E4-FA4549B0FD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6802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DatePickerDialog</a:t>
            </a:r>
            <a:r>
              <a:rPr lang="en-US" sz="4320" b="1" dirty="0">
                <a:solidFill>
                  <a:srgbClr val="275851"/>
                </a:solidFill>
                <a:latin typeface="+mj-lt"/>
              </a:rPr>
              <a:t> Example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Dialogs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9144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706880" y="1447800"/>
            <a:ext cx="9784080" cy="4832717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920" b="1" dirty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 void </a:t>
            </a:r>
            <a:r>
              <a:rPr lang="en-US" sz="192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onClick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(View v) {</a:t>
            </a:r>
          </a:p>
          <a:p>
            <a:pPr lvl="1"/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920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Create the dialog fragment</a:t>
            </a:r>
          </a:p>
          <a:p>
            <a:pPr lvl="1"/>
            <a:r>
              <a:rPr lang="en-US" sz="192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DatePickerFragment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92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newFragment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920" b="1" dirty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lang="en-US" sz="192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92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DatePickerFragment</a:t>
            </a:r>
            <a:r>
              <a:rPr lang="en-US" sz="192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lvl="1"/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  	</a:t>
            </a:r>
            <a:r>
              <a:rPr lang="en-US" sz="1920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Prepare arguments to initialize the dialog</a:t>
            </a:r>
          </a:p>
          <a:p>
            <a:pPr lvl="1"/>
            <a:r>
              <a:rPr lang="en-US" sz="1920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// A Calendar in this example</a:t>
            </a:r>
          </a:p>
          <a:p>
            <a:pPr lvl="1"/>
            <a:r>
              <a:rPr lang="en-US" sz="192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mExpenseDate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92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Calendar.getInstance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lvl="1"/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920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Create a Bundle and add arguments to it</a:t>
            </a:r>
          </a:p>
          <a:p>
            <a:pPr lvl="1"/>
            <a:r>
              <a:rPr lang="en-US" sz="1920" b="1" dirty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Bundle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92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920" b="1" dirty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 Bundle();</a:t>
            </a:r>
          </a:p>
          <a:p>
            <a:pPr lvl="1"/>
            <a:r>
              <a:rPr lang="en-US" sz="192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args.putSerializable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92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DatePickerFragment.</a:t>
            </a:r>
            <a:r>
              <a:rPr lang="en-US" sz="192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INPUT_DATE_MS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, 				</a:t>
            </a:r>
            <a:r>
              <a:rPr lang="en-US" sz="192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mExpenseDate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lvl="1"/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920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Set the arguments on the fragment</a:t>
            </a:r>
          </a:p>
          <a:p>
            <a:pPr lvl="1"/>
            <a:r>
              <a:rPr lang="en-US" sz="192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newFragment.setArguments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92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lvl="1"/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920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Show the dialog</a:t>
            </a:r>
          </a:p>
          <a:p>
            <a:pPr lvl="1"/>
            <a:r>
              <a:rPr lang="en-US" sz="192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newFragment.show</a:t>
            </a:r>
            <a:r>
              <a:rPr lang="en-US" sz="192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92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getActivity</a:t>
            </a:r>
            <a:r>
              <a:rPr lang="en-US" sz="1920" b="1" dirty="0"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lang="en-US" sz="192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getSupportFragmentManager</a:t>
            </a:r>
            <a:r>
              <a:rPr lang="en-US" sz="1920" b="1" dirty="0">
                <a:latin typeface="Courier New" panose="02070309020205020404" pitchFamily="49" charset="0"/>
                <a:cs typeface="Courier New" panose="02070309020205020404" pitchFamily="49" charset="0"/>
              </a:rPr>
              <a:t>(), </a:t>
            </a:r>
          </a:p>
          <a:p>
            <a:pPr lvl="1"/>
            <a:r>
              <a:rPr lang="en-US" sz="1920" b="1" dirty="0">
                <a:latin typeface="Courier New" panose="02070309020205020404" pitchFamily="49" charset="0"/>
                <a:cs typeface="Courier New" panose="02070309020205020404" pitchFamily="49" charset="0"/>
              </a:rPr>
              <a:t>			"</a:t>
            </a:r>
            <a:r>
              <a:rPr lang="en-US" sz="192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datePicker</a:t>
            </a:r>
            <a:r>
              <a:rPr lang="en-US" sz="1920" b="1" dirty="0">
                <a:latin typeface="Courier New" panose="02070309020205020404" pitchFamily="49" charset="0"/>
                <a:cs typeface="Courier New" panose="02070309020205020404" pitchFamily="49" charset="0"/>
              </a:rPr>
              <a:t>");</a:t>
            </a:r>
          </a:p>
          <a:p>
            <a:r>
              <a:rPr lang="en-US" sz="192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BA6CDEC4-E28B-8F4F-9B86-E5C719ED47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7559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DatePickerDialog</a:t>
            </a:r>
            <a:r>
              <a:rPr lang="en-US" sz="4320" b="1" dirty="0">
                <a:solidFill>
                  <a:srgbClr val="275851"/>
                </a:solidFill>
                <a:latin typeface="+mj-lt"/>
              </a:rPr>
              <a:t> Example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Dialogs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9144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706880" y="1009531"/>
            <a:ext cx="9784080" cy="5270986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920" b="1" dirty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lang="en-US" sz="192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DatePickerFragment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920" b="1" dirty="0">
                <a:latin typeface="Courier New" panose="02070309020205020404" pitchFamily="49" charset="0"/>
                <a:cs typeface="Courier New" panose="02070309020205020404" pitchFamily="49" charset="0"/>
              </a:rPr>
              <a:t>extends </a:t>
            </a:r>
            <a:r>
              <a:rPr lang="en-US" sz="192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DialogFragment</a:t>
            </a:r>
            <a:endParaRPr lang="en-US" sz="192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        implements </a:t>
            </a:r>
            <a:r>
              <a:rPr lang="en-US" sz="192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DatePickerDialog.OnDateSetListener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endParaRPr lang="en-US" sz="192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920" b="1" dirty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 static final String 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INPUT_DATE_MS = </a:t>
            </a:r>
          </a:p>
          <a:p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	"</a:t>
            </a:r>
            <a:r>
              <a:rPr lang="en-US" sz="1920" b="1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Input Date in Millis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”;</a:t>
            </a:r>
          </a:p>
          <a:p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920" b="1" dirty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@Override</a:t>
            </a:r>
          </a:p>
          <a:p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Dialog </a:t>
            </a:r>
            <a:r>
              <a:rPr lang="en-US" sz="192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onCreateDialog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(Bundle </a:t>
            </a:r>
            <a:r>
              <a:rPr lang="en-US" sz="192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savedInstanceState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920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Use the current date as the default date in the picker</a:t>
            </a:r>
          </a:p>
          <a:p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920" b="1" dirty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final Calendar 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c = (Calendar)</a:t>
            </a:r>
            <a:b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192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getArguments</a:t>
            </a:r>
            <a:r>
              <a:rPr lang="en-US" sz="1920" b="1" dirty="0"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lang="en-US" sz="192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getSerializable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920" b="1" dirty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INPUT_DATE_MS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endParaRPr lang="en-US" sz="192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920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Return a new instance of </a:t>
            </a:r>
            <a:r>
              <a:rPr lang="en-US" sz="1920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DatePickerDialog</a:t>
            </a:r>
            <a:r>
              <a:rPr lang="en-US" sz="1920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920" b="1" dirty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new </a:t>
            </a:r>
            <a:r>
              <a:rPr lang="en-US" sz="192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DatePickerDialog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92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getActivity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(), this, </a:t>
            </a:r>
          </a:p>
          <a:p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192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c.get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92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Calendar.YEAR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), </a:t>
            </a:r>
          </a:p>
          <a:p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192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c.get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92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Calendar.MONTH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), </a:t>
            </a:r>
          </a:p>
          <a:p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192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c.get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92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Calendar.DAY_OF_MONTH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CF5AE8AE-72E6-2344-B73C-5E0379150C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4964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DatePickerDialog</a:t>
            </a:r>
            <a:r>
              <a:rPr lang="en-US" sz="4320" b="1" dirty="0">
                <a:solidFill>
                  <a:srgbClr val="275851"/>
                </a:solidFill>
                <a:latin typeface="+mj-lt"/>
              </a:rPr>
              <a:t> Example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Dialogs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914400"/>
            <a:ext cx="9235440" cy="5106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 err="1">
                <a:solidFill>
                  <a:srgbClr val="275851"/>
                </a:solidFill>
              </a:rPr>
              <a:t>DatePickerDialog</a:t>
            </a:r>
            <a:r>
              <a:rPr lang="en-US" sz="2400" dirty="0">
                <a:solidFill>
                  <a:srgbClr val="275851"/>
                </a:solidFill>
              </a:rPr>
              <a:t> notifies handler (dialog fragment) of date selection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Calls </a:t>
            </a:r>
            <a:r>
              <a:rPr lang="en-US" sz="2160" dirty="0" err="1">
                <a:solidFill>
                  <a:srgbClr val="275851"/>
                </a:solidFill>
              </a:rPr>
              <a:t>onDateSet</a:t>
            </a:r>
            <a:r>
              <a:rPr lang="en-US" sz="2160" dirty="0">
                <a:solidFill>
                  <a:srgbClr val="275851"/>
                </a:solidFill>
              </a:rPr>
              <a:t>() method defined by </a:t>
            </a:r>
            <a:r>
              <a:rPr lang="en-US" sz="2160" dirty="0" err="1">
                <a:solidFill>
                  <a:srgbClr val="275851"/>
                </a:solidFill>
              </a:rPr>
              <a:t>DatePickerDialog.OnDateSetListener</a:t>
            </a:r>
            <a:endParaRPr lang="en-US" sz="216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343472" y="2564904"/>
            <a:ext cx="9784080" cy="3629203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920" b="1" dirty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lang="en-US" sz="192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DatePickerFragment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 extends </a:t>
            </a:r>
            <a:r>
              <a:rPr lang="en-US" sz="1920" b="1" dirty="0" err="1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DialogFragment</a:t>
            </a:r>
            <a:endParaRPr lang="en-US" sz="1920" b="1" dirty="0">
              <a:solidFill>
                <a:srgbClr val="66006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920" b="1" dirty="0">
                <a:latin typeface="Courier New" panose="02070309020205020404" pitchFamily="49" charset="0"/>
                <a:cs typeface="Courier New" panose="02070309020205020404" pitchFamily="49" charset="0"/>
              </a:rPr>
              <a:t>implements </a:t>
            </a:r>
            <a:r>
              <a:rPr lang="en-US" sz="192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DatePickerDialog.OnDateSetListener</a:t>
            </a:r>
            <a:r>
              <a:rPr lang="en-US" sz="192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r>
              <a:rPr lang="en-US" sz="1920" b="1" dirty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 void </a:t>
            </a:r>
            <a:r>
              <a:rPr lang="en-US" sz="192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onDateSet</a:t>
            </a:r>
            <a:r>
              <a:rPr lang="en-US" sz="192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920" b="1" dirty="0" err="1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DatePicker</a:t>
            </a:r>
            <a:r>
              <a:rPr lang="en-US" sz="1920" b="1" dirty="0">
                <a:latin typeface="Courier New" panose="02070309020205020404" pitchFamily="49" charset="0"/>
                <a:cs typeface="Courier New" panose="02070309020205020404" pitchFamily="49" charset="0"/>
              </a:rPr>
              <a:t> view, </a:t>
            </a:r>
            <a:r>
              <a:rPr lang="en-US" sz="1920" b="1" dirty="0" err="1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920" b="1" dirty="0">
                <a:latin typeface="Courier New" panose="02070309020205020404" pitchFamily="49" charset="0"/>
                <a:cs typeface="Courier New" panose="02070309020205020404" pitchFamily="49" charset="0"/>
              </a:rPr>
              <a:t> y, </a:t>
            </a:r>
            <a:r>
              <a:rPr lang="en-US" sz="1920" b="1" dirty="0" err="1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920" b="1" dirty="0">
                <a:latin typeface="Courier New" panose="02070309020205020404" pitchFamily="49" charset="0"/>
                <a:cs typeface="Courier New" panose="02070309020205020404" pitchFamily="49" charset="0"/>
              </a:rPr>
              <a:t> m,</a:t>
            </a:r>
            <a:r>
              <a:rPr lang="en-US" sz="1920" b="1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920" b="1" dirty="0" err="1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920" b="1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920" b="1" dirty="0">
                <a:latin typeface="Courier New" panose="02070309020205020404" pitchFamily="49" charset="0"/>
                <a:cs typeface="Courier New" panose="02070309020205020404" pitchFamily="49" charset="0"/>
              </a:rPr>
              <a:t>d)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 	</a:t>
            </a:r>
            <a:r>
              <a:rPr lang="en-US" sz="1920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Do something with the date chosen by the user</a:t>
            </a:r>
          </a:p>
          <a:p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920" b="1" dirty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final </a:t>
            </a:r>
            <a:r>
              <a:rPr lang="en-US" sz="1920" b="1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Calendar</a:t>
            </a:r>
            <a:r>
              <a:rPr lang="en-US" sz="1920" b="1" dirty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c = </a:t>
            </a:r>
            <a:r>
              <a:rPr lang="en-US" sz="192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Calendar.getInstance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92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c.set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92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Calendar.</a:t>
            </a:r>
            <a:r>
              <a:rPr lang="en-US" sz="1920" b="1" dirty="0" err="1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YEAR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, y);</a:t>
            </a:r>
          </a:p>
          <a:p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92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c.set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92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Calendar.</a:t>
            </a:r>
            <a:r>
              <a:rPr lang="en-US" sz="1920" b="1" dirty="0" err="1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MONTH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, m);</a:t>
            </a:r>
          </a:p>
          <a:p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92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c.set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92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Calendar.</a:t>
            </a:r>
            <a:r>
              <a:rPr lang="en-US" sz="1920" b="1" dirty="0" err="1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DAY_OF_MONTH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, d);</a:t>
            </a:r>
          </a:p>
          <a:p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</a:p>
          <a:p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92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updateDate</a:t>
            </a:r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(c);</a:t>
            </a:r>
          </a:p>
          <a:p>
            <a:r>
              <a:rPr lang="en-US" sz="192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889E414A-8807-6A4D-924F-AF6713649C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6700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Logo Hesias">
            <a:extLst>
              <a:ext uri="{FF2B5EF4-FFF2-40B4-BE49-F238E27FC236}">
                <a16:creationId xmlns:a16="http://schemas.microsoft.com/office/drawing/2014/main" id="{5161CD96-6067-9A49-9070-A366C2C2F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10" name="Image 9" descr="Logo Hesias">
            <a:extLst>
              <a:ext uri="{FF2B5EF4-FFF2-40B4-BE49-F238E27FC236}">
                <a16:creationId xmlns:a16="http://schemas.microsoft.com/office/drawing/2014/main" id="{31DF0C88-1B3F-214B-BD23-9A724BE180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11" name="Image 10" descr="Logo Hesias">
            <a:extLst>
              <a:ext uri="{FF2B5EF4-FFF2-40B4-BE49-F238E27FC236}">
                <a16:creationId xmlns:a16="http://schemas.microsoft.com/office/drawing/2014/main" id="{3EE26683-ABAE-F14B-B754-75329FA88D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7C980A76-A90B-E04E-97FC-85D6B71595B0}"/>
              </a:ext>
            </a:extLst>
          </p:cNvPr>
          <p:cNvSpPr txBox="1">
            <a:spLocks/>
          </p:cNvSpPr>
          <p:nvPr/>
        </p:nvSpPr>
        <p:spPr>
          <a:xfrm>
            <a:off x="2152650" y="2851279"/>
            <a:ext cx="7886700" cy="544918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2"/>
                </a:solidFill>
                <a:latin typeface="Quicksand" pitchFamily="2" charset="77"/>
                <a:ea typeface="+mj-ea"/>
                <a:cs typeface="+mj-cs"/>
              </a:defRPr>
            </a:lvl1pPr>
          </a:lstStyle>
          <a:p>
            <a:r>
              <a:rPr lang="fr-FR" sz="4950" dirty="0">
                <a:solidFill>
                  <a:srgbClr val="275851"/>
                </a:solidFill>
                <a:latin typeface="Bahnschrift" panose="020B0502040204020203" pitchFamily="34" charset="0"/>
              </a:rPr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401634273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Exercise 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863092" y="1219200"/>
            <a:ext cx="93535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11480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400" kern="0" dirty="0">
                <a:solidFill>
                  <a:srgbClr val="275851"/>
                </a:solidFill>
                <a:latin typeface="Arial"/>
              </a:rPr>
              <a:t>Add a long click event to the </a:t>
            </a:r>
            <a:r>
              <a:rPr lang="en-US" sz="2400" kern="0" dirty="0" err="1">
                <a:solidFill>
                  <a:srgbClr val="275851"/>
                </a:solidFill>
                <a:latin typeface="Arial"/>
              </a:rPr>
              <a:t>TextView</a:t>
            </a:r>
            <a:r>
              <a:rPr lang="en-US" sz="2400" kern="0" dirty="0">
                <a:solidFill>
                  <a:srgbClr val="275851"/>
                </a:solidFill>
                <a:latin typeface="Arial"/>
              </a:rPr>
              <a:t> containing quote text</a:t>
            </a:r>
          </a:p>
          <a:p>
            <a:pPr marL="960120" lvl="1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400" kern="0" dirty="0">
                <a:solidFill>
                  <a:srgbClr val="275851"/>
                </a:solidFill>
                <a:latin typeface="Arial"/>
              </a:rPr>
              <a:t>Display a Dialog box allowing user to edit it</a:t>
            </a:r>
          </a:p>
          <a:p>
            <a:pPr marL="960120" lvl="1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400" kern="0" dirty="0">
                <a:solidFill>
                  <a:srgbClr val="275851"/>
                </a:solidFill>
                <a:latin typeface="Arial"/>
              </a:rPr>
              <a:t>Use Android documentation about Dialog class if you need :</a:t>
            </a:r>
          </a:p>
          <a:p>
            <a:pPr marL="1508760" lvl="2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400" kern="0" dirty="0">
                <a:solidFill>
                  <a:srgbClr val="275851"/>
                </a:solidFill>
                <a:latin typeface="Arial"/>
              </a:rPr>
              <a:t>http://</a:t>
            </a:r>
            <a:r>
              <a:rPr lang="en-US" sz="2400" kern="0" dirty="0" err="1">
                <a:solidFill>
                  <a:srgbClr val="275851"/>
                </a:solidFill>
                <a:latin typeface="Arial"/>
              </a:rPr>
              <a:t>developer.android.com</a:t>
            </a:r>
            <a:r>
              <a:rPr lang="en-US" sz="2400" kern="0" dirty="0">
                <a:solidFill>
                  <a:srgbClr val="275851"/>
                </a:solidFill>
                <a:latin typeface="Arial"/>
              </a:rPr>
              <a:t>/guide/topics/</a:t>
            </a:r>
            <a:r>
              <a:rPr lang="en-US" sz="2400" kern="0" dirty="0" err="1">
                <a:solidFill>
                  <a:srgbClr val="275851"/>
                </a:solidFill>
                <a:latin typeface="Arial"/>
              </a:rPr>
              <a:t>ui</a:t>
            </a:r>
            <a:r>
              <a:rPr lang="en-US" sz="2400" kern="0" dirty="0">
                <a:solidFill>
                  <a:srgbClr val="275851"/>
                </a:solidFill>
                <a:latin typeface="Arial"/>
              </a:rPr>
              <a:t>/</a:t>
            </a:r>
            <a:r>
              <a:rPr lang="en-US" sz="2400" kern="0" dirty="0" err="1">
                <a:solidFill>
                  <a:srgbClr val="275851"/>
                </a:solidFill>
                <a:latin typeface="Arial"/>
              </a:rPr>
              <a:t>dialogs.html#AlertDialog</a:t>
            </a:r>
            <a:endParaRPr lang="en-US" sz="2400" kern="0" dirty="0">
              <a:solidFill>
                <a:srgbClr val="275851"/>
              </a:solidFill>
              <a:latin typeface="Arial"/>
            </a:endParaRPr>
          </a:p>
          <a:p>
            <a:pPr marL="1508760" lvl="2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endParaRPr lang="en-US" sz="2400" kern="0" dirty="0">
              <a:solidFill>
                <a:srgbClr val="275851"/>
              </a:solidFill>
              <a:latin typeface="Arial"/>
            </a:endParaRP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2364106" y="923926"/>
            <a:ext cx="22098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16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Dialogs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-4206240" y="3190240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8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606" y="2826023"/>
            <a:ext cx="1685558" cy="2812777"/>
          </a:xfrm>
          <a:prstGeom prst="rect">
            <a:avLst/>
          </a:prstGeom>
        </p:spPr>
      </p:pic>
      <p:pic>
        <p:nvPicPr>
          <p:cNvPr id="9" name="Image 8" descr="Logo Hesias">
            <a:extLst>
              <a:ext uri="{FF2B5EF4-FFF2-40B4-BE49-F238E27FC236}">
                <a16:creationId xmlns:a16="http://schemas.microsoft.com/office/drawing/2014/main" id="{C025C928-61F6-E043-8788-C165F7CB74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7169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6376" y="3277534"/>
            <a:ext cx="9326880" cy="1362074"/>
          </a:xfrm>
        </p:spPr>
        <p:txBody>
          <a:bodyPr/>
          <a:lstStyle/>
          <a:p>
            <a:pPr>
              <a:defRPr/>
            </a:pPr>
            <a:r>
              <a:rPr lang="fr-FR" dirty="0">
                <a:solidFill>
                  <a:srgbClr val="275851"/>
                </a:solidFill>
              </a:rPr>
              <a:t>TOASTS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76376" y="2907030"/>
            <a:ext cx="9326880" cy="1499236"/>
          </a:xfrm>
        </p:spPr>
        <p:txBody>
          <a:bodyPr/>
          <a:lstStyle/>
          <a:p>
            <a:pPr>
              <a:defRPr/>
            </a:pP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Android</a:t>
            </a:r>
            <a:r>
              <a:rPr lang="fr-FR" dirty="0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 </a:t>
            </a: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Development</a:t>
            </a:r>
            <a:endParaRPr lang="fr-FR" dirty="0">
              <a:solidFill>
                <a:srgbClr val="275851"/>
              </a:solidFill>
              <a:latin typeface="Myriad Pro"/>
              <a:ea typeface="MS PGothic" charset="0"/>
              <a:cs typeface="Myriad Pro"/>
            </a:endParaRPr>
          </a:p>
        </p:txBody>
      </p:sp>
      <p:pic>
        <p:nvPicPr>
          <p:cNvPr id="4" name="Image 3" descr="Logo Hesias">
            <a:extLst>
              <a:ext uri="{FF2B5EF4-FFF2-40B4-BE49-F238E27FC236}">
                <a16:creationId xmlns:a16="http://schemas.microsoft.com/office/drawing/2014/main" id="{95560E5F-A4BA-CE4C-BA0D-D0411B3D5D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10100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Toasts 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Notifications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To display on the screen, define: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>
                <a:solidFill>
                  <a:srgbClr val="275851"/>
                </a:solidFill>
              </a:rPr>
              <a:t>An Activity </a:t>
            </a:r>
            <a:endParaRPr lang="en-US" sz="264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 short text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Time to display (</a:t>
            </a:r>
            <a:r>
              <a:rPr lang="en-US" sz="2400" dirty="0">
                <a:solidFill>
                  <a:srgbClr val="275851"/>
                </a:solidFill>
              </a:rPr>
              <a:t>SHORT or LONG</a:t>
            </a:r>
            <a:r>
              <a:rPr lang="en-US" sz="2640" dirty="0">
                <a:solidFill>
                  <a:srgbClr val="275851"/>
                </a:solidFill>
              </a:rPr>
              <a:t>)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5469" y="231846"/>
            <a:ext cx="2776231" cy="4393789"/>
          </a:xfrm>
          <a:prstGeom prst="rect">
            <a:avLst/>
          </a:prstGeom>
        </p:spPr>
      </p:pic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1257062" y="5070782"/>
            <a:ext cx="9784080" cy="864096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92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Create a Toast</a:t>
            </a:r>
          </a:p>
          <a:p>
            <a:r>
              <a:rPr lang="en-US" sz="1920" dirty="0" err="1"/>
              <a:t>Toast.</a:t>
            </a:r>
            <a:r>
              <a:rPr lang="en-US" sz="1920" i="1" dirty="0" err="1"/>
              <a:t>makeText</a:t>
            </a:r>
            <a:r>
              <a:rPr lang="en-US" sz="1920" dirty="0"/>
              <a:t>(</a:t>
            </a:r>
            <a:r>
              <a:rPr lang="en-US" sz="1920" b="1" dirty="0"/>
              <a:t>this</a:t>
            </a:r>
            <a:r>
              <a:rPr lang="en-US" sz="1920" dirty="0"/>
              <a:t>, </a:t>
            </a:r>
            <a:r>
              <a:rPr lang="en-US" sz="1920" b="1" dirty="0"/>
              <a:t>"Quote added."</a:t>
            </a:r>
            <a:r>
              <a:rPr lang="en-US" sz="1920" dirty="0"/>
              <a:t>, </a:t>
            </a:r>
            <a:r>
              <a:rPr lang="en-US" sz="1920" dirty="0" err="1"/>
              <a:t>Toast.</a:t>
            </a:r>
            <a:r>
              <a:rPr lang="en-US" sz="1920" b="1" i="1" dirty="0" err="1"/>
              <a:t>LENGTH_SHORT</a:t>
            </a:r>
            <a:r>
              <a:rPr lang="en-US" sz="1920" dirty="0"/>
              <a:t>).show();</a:t>
            </a:r>
            <a:endParaRPr lang="en-US" sz="1920" dirty="0">
              <a:solidFill>
                <a:srgbClr val="008000"/>
              </a:solidFill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00B4B8DB-101F-2642-9F1D-60A262CB41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247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Logo Hesias">
            <a:extLst>
              <a:ext uri="{FF2B5EF4-FFF2-40B4-BE49-F238E27FC236}">
                <a16:creationId xmlns:a16="http://schemas.microsoft.com/office/drawing/2014/main" id="{5161CD96-6067-9A49-9070-A366C2C2F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10" name="Image 9" descr="Logo Hesias">
            <a:extLst>
              <a:ext uri="{FF2B5EF4-FFF2-40B4-BE49-F238E27FC236}">
                <a16:creationId xmlns:a16="http://schemas.microsoft.com/office/drawing/2014/main" id="{31DF0C88-1B3F-214B-BD23-9A724BE180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11" name="Image 10" descr="Logo Hesias">
            <a:extLst>
              <a:ext uri="{FF2B5EF4-FFF2-40B4-BE49-F238E27FC236}">
                <a16:creationId xmlns:a16="http://schemas.microsoft.com/office/drawing/2014/main" id="{3EE26683-ABAE-F14B-B754-75329FA88D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7C980A76-A90B-E04E-97FC-85D6B71595B0}"/>
              </a:ext>
            </a:extLst>
          </p:cNvPr>
          <p:cNvSpPr txBox="1">
            <a:spLocks/>
          </p:cNvSpPr>
          <p:nvPr/>
        </p:nvSpPr>
        <p:spPr>
          <a:xfrm>
            <a:off x="2152650" y="2851279"/>
            <a:ext cx="7886700" cy="544918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2"/>
                </a:solidFill>
                <a:latin typeface="Quicksand" pitchFamily="2" charset="77"/>
                <a:ea typeface="+mj-ea"/>
                <a:cs typeface="+mj-cs"/>
              </a:defRPr>
            </a:lvl1pPr>
          </a:lstStyle>
          <a:p>
            <a:r>
              <a:rPr lang="fr-FR" sz="4950" dirty="0">
                <a:solidFill>
                  <a:srgbClr val="275851"/>
                </a:solidFill>
                <a:latin typeface="Bahnschrift" panose="020B0502040204020203" pitchFamily="34" charset="0"/>
              </a:rPr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22897066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1E8BC282-D7F5-4349-9852-DAD267631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337220"/>
            <a:ext cx="7776467" cy="504056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rgbClr val="275851"/>
                </a:solidFill>
              </a:rPr>
              <a:t>The end</a:t>
            </a:r>
          </a:p>
        </p:txBody>
      </p:sp>
      <p:pic>
        <p:nvPicPr>
          <p:cNvPr id="5" name="Picture 2" descr="D:\Users\Renaud\Desktop\StageFinEtudesSupinfo\Icons-New\v3\Min\Conclusion.png">
            <a:extLst>
              <a:ext uri="{FF2B5EF4-FFF2-40B4-BE49-F238E27FC236}">
                <a16:creationId xmlns:a16="http://schemas.microsoft.com/office/drawing/2014/main" id="{20FA3D28-599E-164A-8179-7AB9FEC8E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76" y="12156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1583056C-C864-2645-BC23-C81CDB738E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6569" y="285738"/>
            <a:ext cx="8569647" cy="4230687"/>
          </a:xfrm>
        </p:spPr>
        <p:txBody>
          <a:bodyPr/>
          <a:lstStyle/>
          <a:p>
            <a:pPr marL="0" indent="0" algn="ctr">
              <a:buNone/>
            </a:pPr>
            <a:endParaRPr lang="fr-FR" sz="2400" dirty="0">
              <a:solidFill>
                <a:srgbClr val="275851"/>
              </a:solidFill>
            </a:endParaRPr>
          </a:p>
          <a:p>
            <a:pPr marL="0" indent="0" algn="ctr">
              <a:buNone/>
            </a:pPr>
            <a:endParaRPr lang="fr-FR" sz="2400" dirty="0">
              <a:solidFill>
                <a:srgbClr val="275851"/>
              </a:solidFill>
            </a:endParaRPr>
          </a:p>
          <a:p>
            <a:pPr marL="0" indent="0" algn="ctr">
              <a:buNone/>
            </a:pPr>
            <a:endParaRPr lang="fr-FR" sz="4000" dirty="0">
              <a:solidFill>
                <a:srgbClr val="275851"/>
              </a:solidFill>
            </a:endParaRPr>
          </a:p>
          <a:p>
            <a:pPr marL="0" indent="0" algn="ctr">
              <a:buNone/>
            </a:pPr>
            <a:endParaRPr lang="fr-FR" sz="6000" i="1" dirty="0">
              <a:solidFill>
                <a:srgbClr val="275851"/>
              </a:solidFill>
            </a:endParaRPr>
          </a:p>
          <a:p>
            <a:pPr marL="0" indent="0" algn="ctr">
              <a:buNone/>
            </a:pPr>
            <a:r>
              <a:rPr lang="fr-FR" sz="6000" i="1" dirty="0" err="1">
                <a:solidFill>
                  <a:srgbClr val="275851"/>
                </a:solidFill>
              </a:rPr>
              <a:t>Thanks</a:t>
            </a:r>
            <a:r>
              <a:rPr lang="fr-FR" sz="6000" i="1" dirty="0">
                <a:solidFill>
                  <a:srgbClr val="275851"/>
                </a:solidFill>
              </a:rPr>
              <a:t> for </a:t>
            </a:r>
            <a:r>
              <a:rPr lang="fr-FR" sz="6000" i="1" dirty="0" err="1">
                <a:solidFill>
                  <a:srgbClr val="275851"/>
                </a:solidFill>
              </a:rPr>
              <a:t>your</a:t>
            </a:r>
            <a:r>
              <a:rPr lang="fr-FR" sz="6000" i="1" dirty="0">
                <a:solidFill>
                  <a:srgbClr val="275851"/>
                </a:solidFill>
              </a:rPr>
              <a:t> attention</a:t>
            </a:r>
          </a:p>
        </p:txBody>
      </p:sp>
    </p:spTree>
    <p:extLst>
      <p:ext uri="{BB962C8B-B14F-4D97-AF65-F5344CB8AC3E}">
        <p14:creationId xmlns:p14="http://schemas.microsoft.com/office/powerpoint/2010/main" val="1880958866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Thème Office">
  <a:themeElements>
    <a:clrScheme name="Hesias">
      <a:dk1>
        <a:srgbClr val="000000"/>
      </a:dk1>
      <a:lt1>
        <a:srgbClr val="FFFFFF"/>
      </a:lt1>
      <a:dk2>
        <a:srgbClr val="006C5B"/>
      </a:dk2>
      <a:lt2>
        <a:srgbClr val="E7E6E6"/>
      </a:lt2>
      <a:accent1>
        <a:srgbClr val="006C5B"/>
      </a:accent1>
      <a:accent2>
        <a:srgbClr val="004949"/>
      </a:accent2>
      <a:accent3>
        <a:srgbClr val="DC3413"/>
      </a:accent3>
      <a:accent4>
        <a:srgbClr val="833820"/>
      </a:accent4>
      <a:accent5>
        <a:srgbClr val="5B9BD5"/>
      </a:accent5>
      <a:accent6>
        <a:srgbClr val="70AD47"/>
      </a:accent6>
      <a:hlink>
        <a:srgbClr val="DC3413"/>
      </a:hlink>
      <a:folHlink>
        <a:srgbClr val="DC341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FE0AAB6B5B4224A9029BD355F4820CE" ma:contentTypeVersion="18" ma:contentTypeDescription="Crée un document." ma:contentTypeScope="" ma:versionID="639b2cb482eba64945f12b8dcb45b2c3">
  <xsd:schema xmlns:xsd="http://www.w3.org/2001/XMLSchema" xmlns:xs="http://www.w3.org/2001/XMLSchema" xmlns:p="http://schemas.microsoft.com/office/2006/metadata/properties" xmlns:ns2="8e154af7-d5f6-48ef-9563-f6c509d80c11" xmlns:ns3="df966af7-78ed-4ba4-a7f5-bfc849a274d1" targetNamespace="http://schemas.microsoft.com/office/2006/metadata/properties" ma:root="true" ma:fieldsID="eaa394128a7d9724a14035e8f583b2fb" ns2:_="" ns3:_="">
    <xsd:import namespace="8e154af7-d5f6-48ef-9563-f6c509d80c11"/>
    <xsd:import namespace="df966af7-78ed-4ba4-a7f5-bfc849a274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154af7-d5f6-48ef-9563-f6c509d80c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Balises d’images" ma:readOnly="false" ma:fieldId="{5cf76f15-5ced-4ddc-b409-7134ff3c332f}" ma:taxonomyMulti="true" ma:sspId="52dd717a-7125-490e-8fcc-63ab56c9671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966af7-78ed-4ba4-a7f5-bfc849a274d1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a3742501-4f97-470a-898e-681d3f04c44b}" ma:internalName="TaxCatchAll" ma:showField="CatchAllData" ma:web="df966af7-78ed-4ba4-a7f5-bfc849a274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f966af7-78ed-4ba4-a7f5-bfc849a274d1" xsi:nil="true"/>
    <lcf76f155ced4ddcb4097134ff3c332f xmlns="8e154af7-d5f6-48ef-9563-f6c509d80c1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C36659A-5546-494C-BFC5-D806493268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e154af7-d5f6-48ef-9563-f6c509d80c11"/>
    <ds:schemaRef ds:uri="df966af7-78ed-4ba4-a7f5-bfc849a274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5036FF3-E82C-4E6B-9870-3E43751CD9A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F3E052A-AA0B-4925-B551-867AB405485F}">
  <ds:schemaRefs>
    <ds:schemaRef ds:uri="8e154af7-d5f6-48ef-9563-f6c509d80c11"/>
    <ds:schemaRef ds:uri="df966af7-78ed-4ba4-a7f5-bfc849a274d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6023</TotalTime>
  <Words>6372</Words>
  <Application>Microsoft Macintosh PowerPoint</Application>
  <PresentationFormat>Grand écran</PresentationFormat>
  <Paragraphs>1206</Paragraphs>
  <Slides>73</Slides>
  <Notes>59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73</vt:i4>
      </vt:variant>
    </vt:vector>
  </HeadingPairs>
  <TitlesOfParts>
    <vt:vector size="85" baseType="lpstr">
      <vt:lpstr>Arial</vt:lpstr>
      <vt:lpstr>Bahnschrift</vt:lpstr>
      <vt:lpstr>Calibri</vt:lpstr>
      <vt:lpstr>Calibri Light</vt:lpstr>
      <vt:lpstr>Comic Sans MS</vt:lpstr>
      <vt:lpstr>Courier</vt:lpstr>
      <vt:lpstr>Courier New</vt:lpstr>
      <vt:lpstr>Myriad Pro</vt:lpstr>
      <vt:lpstr>Times New Roman</vt:lpstr>
      <vt:lpstr>Verdana</vt:lpstr>
      <vt:lpstr>Wingdings</vt:lpstr>
      <vt:lpstr>Thème Office</vt:lpstr>
      <vt:lpstr>Présentation PowerPoint</vt:lpstr>
      <vt:lpstr>Présentation PowerPoint</vt:lpstr>
      <vt:lpstr>Course objectives</vt:lpstr>
      <vt:lpstr>Course plan</vt:lpstr>
      <vt:lpstr>Menus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Intents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FRAGMENTS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Dialogs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TOASTS</vt:lpstr>
      <vt:lpstr>Présentation PowerPoint</vt:lpstr>
      <vt:lpstr>Présentation PowerPoint</vt:lpstr>
      <vt:lpstr>The end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Laurent SANSELME</dc:creator>
  <cp:lastModifiedBy>Microsoft Office User</cp:lastModifiedBy>
  <cp:revision>17</cp:revision>
  <dcterms:created xsi:type="dcterms:W3CDTF">2021-03-12T16:53:08Z</dcterms:created>
  <dcterms:modified xsi:type="dcterms:W3CDTF">2024-05-30T06:14:39Z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0x0101007FE0AAB6B5B4224A9029BD355F4820CE</vt:lpwstr>
  </property>
  <property fmtid="{D5CDD505-2E9C-101B-9397-08002B2CF9AE}" pid="3" name="MediaServiceImageTags">
    <vt:lpwstr/>
  </property>
</Properties>
</file>